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0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0"/>
            <a:ext cx="1123950" cy="5334000"/>
          </a:xfrm>
          <a:custGeom>
            <a:avLst/>
            <a:gdLst/>
            <a:ahLst/>
            <a:cxnLst/>
            <a:rect l="l" t="t" r="r" b="b"/>
            <a:pathLst>
              <a:path w="1123950" h="5334000">
                <a:moveTo>
                  <a:pt x="1123950" y="0"/>
                </a:moveTo>
                <a:lnTo>
                  <a:pt x="869569" y="0"/>
                </a:lnTo>
                <a:lnTo>
                  <a:pt x="0" y="5291074"/>
                </a:lnTo>
                <a:lnTo>
                  <a:pt x="248005" y="5334000"/>
                </a:lnTo>
                <a:lnTo>
                  <a:pt x="1123950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0"/>
            <a:ext cx="1114425" cy="5276850"/>
          </a:xfrm>
          <a:custGeom>
            <a:avLst/>
            <a:gdLst/>
            <a:ahLst/>
            <a:cxnLst/>
            <a:rect l="l" t="t" r="r" b="b"/>
            <a:pathLst>
              <a:path w="1114425" h="5276850">
                <a:moveTo>
                  <a:pt x="1114425" y="0"/>
                </a:moveTo>
                <a:lnTo>
                  <a:pt x="862723" y="0"/>
                </a:lnTo>
                <a:lnTo>
                  <a:pt x="0" y="5238750"/>
                </a:lnTo>
                <a:lnTo>
                  <a:pt x="248526" y="5276850"/>
                </a:lnTo>
                <a:lnTo>
                  <a:pt x="111442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174750" y="1619250"/>
                </a:lnTo>
                <a:lnTo>
                  <a:pt x="1228725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5900"/>
            <a:ext cx="1495425" cy="1562100"/>
          </a:xfrm>
          <a:custGeom>
            <a:avLst/>
            <a:gdLst/>
            <a:ahLst/>
            <a:cxnLst/>
            <a:rect l="l" t="t" r="r" b="b"/>
            <a:pathLst>
              <a:path w="1495425" h="1562100">
                <a:moveTo>
                  <a:pt x="0" y="0"/>
                </a:moveTo>
                <a:lnTo>
                  <a:pt x="1443101" y="1562100"/>
                </a:lnTo>
                <a:lnTo>
                  <a:pt x="1495425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375"/>
            <a:ext cx="2133600" cy="1571625"/>
          </a:xfrm>
          <a:custGeom>
            <a:avLst/>
            <a:gdLst/>
            <a:ahLst/>
            <a:cxnLst/>
            <a:rect l="l" t="t" r="r" b="b"/>
            <a:pathLst>
              <a:path w="2133600" h="1571625">
                <a:moveTo>
                  <a:pt x="0" y="0"/>
                </a:moveTo>
                <a:lnTo>
                  <a:pt x="0" y="4825"/>
                </a:lnTo>
                <a:lnTo>
                  <a:pt x="1497711" y="1571625"/>
                </a:lnTo>
                <a:lnTo>
                  <a:pt x="2133600" y="1571625"/>
                </a:lnTo>
                <a:lnTo>
                  <a:pt x="248018" y="42925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8725" y="1619250"/>
                </a:lnTo>
                <a:lnTo>
                  <a:pt x="1695450" y="1619250"/>
                </a:lnTo>
                <a:lnTo>
                  <a:pt x="292100" y="95250"/>
                </a:lnTo>
                <a:lnTo>
                  <a:pt x="244475" y="42925"/>
                </a:lnTo>
                <a:lnTo>
                  <a:pt x="249237" y="42925"/>
                </a:lnTo>
                <a:lnTo>
                  <a:pt x="249237" y="38100"/>
                </a:lnTo>
                <a:lnTo>
                  <a:pt x="24447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1114" y="589216"/>
            <a:ext cx="8416925" cy="754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9165" y="2286317"/>
            <a:ext cx="5662295" cy="185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E1F1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1200" y="1295400"/>
            <a:ext cx="8534400" cy="2818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36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ПРЕЗЕНТАЦИЯ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700" marR="5080" algn="ctr">
              <a:lnSpc>
                <a:spcPct val="100899"/>
              </a:lnSpc>
              <a:spcBef>
                <a:spcPts val="65"/>
              </a:spcBef>
            </a:pPr>
            <a:r>
              <a:rPr sz="3600" spc="1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РЕГИОНАЛЬНОГО </a:t>
            </a:r>
            <a:r>
              <a:rPr sz="3600" spc="1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СОЦИАЛЬНО-</a:t>
            </a:r>
            <a:r>
              <a:rPr lang="ru-RU" sz="36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ПРОСВЕТИТЕЛЬСКОГО </a:t>
            </a:r>
            <a:r>
              <a:rPr lang="ru-RU" sz="3600" spc="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ПРОЕКТА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spc="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«ГРИЗОДУБОВСКИЕ ЧТЕНИЯ»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3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4343400"/>
            <a:ext cx="7696200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r" defTabSz="914400" eaLnBrk="1" fontAlgn="auto" latinLnBrk="0" hangingPunct="1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Ольга</a:t>
            </a:r>
            <a:r>
              <a:rPr kumimoji="0" lang="ru-RU" sz="2000" b="1" i="1" u="none" strike="noStrike" kern="0" cap="none" spc="19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Николаевна</a:t>
            </a:r>
            <a:r>
              <a:rPr kumimoji="0" lang="ru-RU" sz="2000" b="1" i="1" u="none" strike="noStrike" kern="0" cap="none" spc="185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1" i="1" u="none" strike="noStrike" kern="0" cap="none" spc="-10" normalizeH="0" baseline="0" noProof="0" dirty="0" err="1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Хромушина</a:t>
            </a:r>
            <a:r>
              <a:rPr kumimoji="0" lang="ru-RU" sz="2000" b="1" i="1" u="none" strike="noStrike" kern="0" cap="none" spc="-1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12700" marR="5080" lvl="0" indent="0" algn="r" defTabSz="914400" eaLnBrk="1" fontAlgn="auto" latinLnBrk="0" hangingPunct="1">
              <a:lnSpc>
                <a:spcPct val="103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председатель</a:t>
            </a:r>
            <a:r>
              <a:rPr kumimoji="0" lang="ru-RU" sz="2000" b="0" i="1" u="none" strike="noStrike" kern="0" cap="none" spc="204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комитета</a:t>
            </a:r>
            <a:r>
              <a:rPr kumimoji="0" lang="ru-RU" sz="2000" b="0" i="1" u="none" strike="noStrike" kern="0" cap="none" spc="26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Законодательного</a:t>
            </a:r>
            <a:r>
              <a:rPr kumimoji="0" lang="ru-RU" sz="2000" b="0" i="1" u="none" strike="noStrike" kern="0" cap="none" spc="185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-1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собрания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Оренбургской</a:t>
            </a:r>
            <a:r>
              <a:rPr kumimoji="0" lang="ru-RU" sz="2000" b="0" i="1" u="none" strike="noStrike" kern="0" cap="none" spc="16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области</a:t>
            </a:r>
            <a:r>
              <a:rPr kumimoji="0" lang="ru-RU" sz="2000" b="0" i="1" u="none" strike="noStrike" kern="0" cap="none" spc="16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</a:t>
            </a:r>
            <a:r>
              <a:rPr kumimoji="0" lang="ru-RU" sz="2000" b="0" i="1" u="none" strike="noStrike" kern="0" cap="none" spc="145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социальной</a:t>
            </a:r>
            <a:r>
              <a:rPr kumimoji="0" lang="ru-RU" sz="2000" b="0" i="1" u="none" strike="noStrike" kern="0" cap="none" spc="16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политике</a:t>
            </a:r>
            <a:r>
              <a:rPr kumimoji="0" lang="ru-RU" sz="2000" b="0" i="1" u="none" strike="noStrike" kern="0" cap="none" spc="12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-5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здравоохранению,</a:t>
            </a:r>
            <a:r>
              <a:rPr kumimoji="0" lang="ru-RU" sz="2000" b="0" i="1" u="none" strike="noStrike" kern="0" cap="none" spc="315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председатель</a:t>
            </a:r>
            <a:r>
              <a:rPr kumimoji="0" lang="ru-RU" sz="2000" b="0" i="1" u="none" strike="noStrike" kern="0" cap="none" spc="10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Оренбургской</a:t>
            </a:r>
            <a:r>
              <a:rPr kumimoji="0" lang="ru-RU" sz="2000" b="0" i="1" u="none" strike="noStrike" kern="0" cap="none" spc="25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-1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областной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общественной</a:t>
            </a:r>
            <a:r>
              <a:rPr kumimoji="0" lang="ru-RU" sz="2000" b="0" i="1" u="none" strike="noStrike" kern="0" cap="none" spc="16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организации</a:t>
            </a:r>
            <a:r>
              <a:rPr kumimoji="0" lang="ru-RU" sz="2000" b="0" i="1" u="none" strike="noStrike" kern="0" cap="none" spc="16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«Совет</a:t>
            </a:r>
            <a:r>
              <a:rPr kumimoji="0" lang="ru-RU" sz="2000" b="0" i="1" u="none" strike="noStrike" kern="0" cap="none" spc="235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000" b="0" i="1" u="none" strike="noStrike" kern="0" cap="none" spc="-10" normalizeH="0" baseline="0" noProof="0" dirty="0">
                <a:ln>
                  <a:noFill/>
                </a:ln>
                <a:solidFill>
                  <a:srgbClr val="711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женщин»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12192000" y="0"/>
                </a:moveTo>
                <a:lnTo>
                  <a:pt x="0" y="0"/>
                </a:lnTo>
                <a:lnTo>
                  <a:pt x="0" y="885825"/>
                </a:lnTo>
                <a:lnTo>
                  <a:pt x="12192000" y="885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66E0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589216"/>
            <a:ext cx="10591800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6606540" algn="l"/>
                <a:tab pos="8187690" algn="l"/>
              </a:tabLst>
            </a:pPr>
            <a:r>
              <a:rPr lang="ru-RU" spc="155" dirty="0"/>
              <a:t>ГРИЗОДУБОВСКИЕ </a:t>
            </a:r>
            <a:r>
              <a:rPr lang="ru-RU" spc="140" dirty="0"/>
              <a:t>ЧТЕНИЯ </a:t>
            </a:r>
            <a:r>
              <a:rPr lang="ru-RU" spc="-50" dirty="0"/>
              <a:t>В  </a:t>
            </a:r>
            <a:r>
              <a:rPr lang="ru-RU" spc="155" dirty="0"/>
              <a:t>ОРЕНБУРГСКОЙ </a:t>
            </a:r>
            <a:r>
              <a:rPr lang="ru-RU" spc="135" dirty="0"/>
              <a:t>ОБЛАСТИ</a:t>
            </a:r>
            <a:endParaRPr spc="135" dirty="0"/>
          </a:p>
        </p:txBody>
      </p:sp>
      <p:sp>
        <p:nvSpPr>
          <p:cNvPr id="4" name="object 4"/>
          <p:cNvSpPr txBox="1"/>
          <p:nvPr/>
        </p:nvSpPr>
        <p:spPr>
          <a:xfrm>
            <a:off x="11339576" y="5975984"/>
            <a:ext cx="9080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latin typeface="Corbel"/>
                <a:cs typeface="Corbel"/>
              </a:rPr>
              <a:t>9</a:t>
            </a:r>
            <a:endParaRPr sz="95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2667000"/>
            <a:ext cx="4172585" cy="22274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algn="just">
              <a:lnSpc>
                <a:spcPct val="100899"/>
              </a:lnSpc>
              <a:spcBef>
                <a:spcPts val="80"/>
              </a:spcBef>
            </a:pP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Антифашистский</a:t>
            </a:r>
            <a:r>
              <a:rPr sz="2400" b="1" spc="24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женский</a:t>
            </a:r>
            <a:r>
              <a:rPr sz="2400" b="1" spc="235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митинг</a:t>
            </a:r>
            <a:r>
              <a:rPr sz="2400" b="1" spc="225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50">
                <a:solidFill>
                  <a:srgbClr val="6E1F17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канун</a:t>
            </a:r>
            <a:r>
              <a:rPr sz="2400" spc="32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22</a:t>
            </a:r>
            <a:r>
              <a:rPr sz="2400" spc="34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июня,</a:t>
            </a:r>
            <a:r>
              <a:rPr sz="2400" spc="3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Дня</a:t>
            </a:r>
            <a:r>
              <a:rPr sz="2400" spc="35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памяти</a:t>
            </a:r>
            <a:r>
              <a:rPr sz="2400" spc="35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скорби</a:t>
            </a:r>
            <a:r>
              <a:rPr sz="2400">
                <a:solidFill>
                  <a:srgbClr val="6E1F17"/>
                </a:solidFill>
                <a:latin typeface="Times New Roman"/>
                <a:cs typeface="Times New Roman"/>
              </a:rPr>
              <a:t>,</a:t>
            </a:r>
            <a:r>
              <a:rPr sz="2400" spc="345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25">
                <a:solidFill>
                  <a:srgbClr val="6E1F17"/>
                </a:solidFill>
                <a:latin typeface="Times New Roman"/>
                <a:cs typeface="Times New Roman"/>
              </a:rPr>
              <a:t>под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лозунгом</a:t>
            </a:r>
            <a:r>
              <a:rPr sz="2400" spc="-4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«Наша</a:t>
            </a:r>
            <a:r>
              <a:rPr sz="2400" b="1" spc="-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сила</a:t>
            </a:r>
            <a:r>
              <a:rPr sz="2400" b="1" spc="42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420" dirty="0">
                <a:solidFill>
                  <a:srgbClr val="6E1F17"/>
                </a:solidFill>
                <a:latin typeface="Times New Roman"/>
                <a:cs typeface="Times New Roman"/>
              </a:rPr>
              <a:t>-</a:t>
            </a:r>
            <a:r>
              <a:rPr sz="2400" b="1" spc="-15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в</a:t>
            </a:r>
            <a:r>
              <a:rPr sz="2400" b="1" spc="-1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>
                <a:solidFill>
                  <a:srgbClr val="6E1F17"/>
                </a:solidFill>
                <a:latin typeface="Times New Roman"/>
                <a:cs typeface="Times New Roman"/>
              </a:rPr>
              <a:t>единстве!».</a:t>
            </a:r>
            <a:r>
              <a:rPr lang="ru-RU"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lang="ru-RU"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Возложение цветов к вечному огню.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29350" y="1781111"/>
            <a:ext cx="5891530" cy="4300855"/>
            <a:chOff x="6229350" y="1781111"/>
            <a:chExt cx="5891530" cy="43008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9350" y="1781111"/>
              <a:ext cx="5891276" cy="43006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375" y="1981199"/>
              <a:ext cx="5495925" cy="3905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12192000" y="0"/>
                </a:moveTo>
                <a:lnTo>
                  <a:pt x="0" y="0"/>
                </a:lnTo>
                <a:lnTo>
                  <a:pt x="0" y="885825"/>
                </a:lnTo>
                <a:lnTo>
                  <a:pt x="12192000" y="885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66E0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589216"/>
            <a:ext cx="10515600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6606540" algn="l"/>
                <a:tab pos="8187690" algn="l"/>
              </a:tabLst>
            </a:pPr>
            <a:r>
              <a:rPr lang="ru-RU" spc="155" dirty="0"/>
              <a:t>ГРИЗОДУБОВСКИЕ </a:t>
            </a:r>
            <a:r>
              <a:rPr lang="ru-RU" spc="140" dirty="0"/>
              <a:t>ЧТЕНИЯ </a:t>
            </a:r>
            <a:r>
              <a:rPr lang="ru-RU" spc="-50" dirty="0"/>
              <a:t>В  </a:t>
            </a:r>
            <a:r>
              <a:rPr lang="ru-RU" spc="155" dirty="0"/>
              <a:t>ОРЕНБУРГСКОЙ </a:t>
            </a:r>
            <a:r>
              <a:rPr lang="ru-RU" spc="135" dirty="0"/>
              <a:t>ОБЛАСТИ</a:t>
            </a:r>
            <a:endParaRPr spc="135" dirty="0"/>
          </a:p>
        </p:txBody>
      </p:sp>
      <p:sp>
        <p:nvSpPr>
          <p:cNvPr id="4" name="object 4"/>
          <p:cNvSpPr txBox="1"/>
          <p:nvPr/>
        </p:nvSpPr>
        <p:spPr>
          <a:xfrm>
            <a:off x="11283695" y="5975984"/>
            <a:ext cx="14859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orbel"/>
                <a:cs typeface="Corbel"/>
              </a:rPr>
              <a:t>10</a:t>
            </a:r>
            <a:endParaRPr sz="9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1125" y="3524250"/>
            <a:ext cx="4171950" cy="828675"/>
          </a:xfrm>
          <a:custGeom>
            <a:avLst/>
            <a:gdLst/>
            <a:ahLst/>
            <a:cxnLst/>
            <a:rect l="l" t="t" r="r" b="b"/>
            <a:pathLst>
              <a:path w="4171950" h="828675">
                <a:moveTo>
                  <a:pt x="4171950" y="0"/>
                </a:moveTo>
                <a:lnTo>
                  <a:pt x="0" y="0"/>
                </a:lnTo>
                <a:lnTo>
                  <a:pt x="0" y="828675"/>
                </a:lnTo>
                <a:lnTo>
                  <a:pt x="4171950" y="828675"/>
                </a:lnTo>
                <a:lnTo>
                  <a:pt x="417195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7576" y="3554031"/>
            <a:ext cx="355028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E1F17"/>
                </a:solidFill>
                <a:latin typeface="Times New Roman"/>
                <a:cs typeface="Times New Roman"/>
              </a:rPr>
              <a:t>Гризодубовский</a:t>
            </a:r>
            <a:r>
              <a:rPr sz="2400" b="1" spc="-7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диктант:</a:t>
            </a:r>
            <a:endParaRPr sz="2400">
              <a:latin typeface="Times New Roman"/>
              <a:cs typeface="Times New Roman"/>
            </a:endParaRPr>
          </a:p>
          <a:p>
            <a:pPr marL="64769">
              <a:lnSpc>
                <a:spcPts val="2865"/>
              </a:lnSpc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просветительская</a:t>
            </a:r>
            <a:r>
              <a:rPr sz="2400" b="1" spc="-12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акция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14975" y="1609661"/>
            <a:ext cx="6677025" cy="4834255"/>
            <a:chOff x="5514975" y="1609661"/>
            <a:chExt cx="6677025" cy="48342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4975" y="1609661"/>
              <a:ext cx="6677025" cy="48340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1809750"/>
              <a:ext cx="6286500" cy="4438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12192000" y="0"/>
                </a:moveTo>
                <a:lnTo>
                  <a:pt x="0" y="0"/>
                </a:lnTo>
                <a:lnTo>
                  <a:pt x="0" y="885825"/>
                </a:lnTo>
                <a:lnTo>
                  <a:pt x="12192000" y="885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66E0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589216"/>
            <a:ext cx="10363200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6606540" algn="l"/>
                <a:tab pos="8187690" algn="l"/>
              </a:tabLst>
            </a:pPr>
            <a:r>
              <a:rPr lang="ru-RU" spc="155" dirty="0"/>
              <a:t>ГРИЗОДУБОВСКИЕ </a:t>
            </a:r>
            <a:r>
              <a:rPr lang="ru-RU" spc="140" dirty="0"/>
              <a:t>ЧТЕНИЯ </a:t>
            </a:r>
            <a:r>
              <a:rPr lang="ru-RU" spc="-50" dirty="0"/>
              <a:t>В  </a:t>
            </a:r>
            <a:r>
              <a:rPr lang="ru-RU" spc="155" dirty="0"/>
              <a:t>ОРЕНБУРГСКОЙ </a:t>
            </a:r>
            <a:r>
              <a:rPr lang="ru-RU" spc="135" dirty="0"/>
              <a:t>ОБЛАСТИ</a:t>
            </a:r>
            <a:endParaRPr spc="135" dirty="0"/>
          </a:p>
        </p:txBody>
      </p:sp>
      <p:sp>
        <p:nvSpPr>
          <p:cNvPr id="4" name="object 4"/>
          <p:cNvSpPr txBox="1"/>
          <p:nvPr/>
        </p:nvSpPr>
        <p:spPr>
          <a:xfrm>
            <a:off x="11291569" y="5975984"/>
            <a:ext cx="1403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Corbel"/>
                <a:cs typeface="Corbel"/>
              </a:rPr>
              <a:t>11</a:t>
            </a:r>
            <a:endParaRPr sz="95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050" y="2809875"/>
            <a:ext cx="3962400" cy="1943100"/>
          </a:xfrm>
          <a:custGeom>
            <a:avLst/>
            <a:gdLst/>
            <a:ahLst/>
            <a:cxnLst/>
            <a:rect l="l" t="t" r="r" b="b"/>
            <a:pathLst>
              <a:path w="3962400" h="1943100">
                <a:moveTo>
                  <a:pt x="3962400" y="0"/>
                </a:moveTo>
                <a:lnTo>
                  <a:pt x="0" y="0"/>
                </a:lnTo>
                <a:lnTo>
                  <a:pt x="0" y="1943100"/>
                </a:lnTo>
                <a:lnTo>
                  <a:pt x="3962400" y="1943100"/>
                </a:lnTo>
                <a:lnTo>
                  <a:pt x="39624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5410" y="2837116"/>
            <a:ext cx="3542665" cy="18510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8145" marR="391795" indent="2540" algn="ctr">
              <a:lnSpc>
                <a:spcPts val="2860"/>
              </a:lnSpc>
              <a:spcBef>
                <a:spcPts val="215"/>
              </a:spcBef>
            </a:pPr>
            <a:r>
              <a:rPr sz="2400" b="1" spc="-20" dirty="0">
                <a:solidFill>
                  <a:srgbClr val="6E1F17"/>
                </a:solidFill>
                <a:latin typeface="Times New Roman"/>
                <a:cs typeface="Times New Roman"/>
              </a:rPr>
              <a:t>Круглый</a:t>
            </a:r>
            <a:r>
              <a:rPr sz="2400" b="1" spc="-8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стол</a:t>
            </a:r>
            <a:r>
              <a:rPr sz="2400" b="1" spc="-11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6E1F17"/>
                </a:solidFill>
                <a:latin typeface="Times New Roman"/>
                <a:cs typeface="Times New Roman"/>
              </a:rPr>
              <a:t>с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подведением</a:t>
            </a:r>
            <a:r>
              <a:rPr sz="2400" b="1" spc="-12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итогов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20"/>
              </a:lnSpc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проекта</a:t>
            </a:r>
            <a:r>
              <a:rPr sz="2400" b="1" spc="-3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«Гризодубовские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55"/>
              </a:lnSpc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чтения</a:t>
            </a:r>
            <a:r>
              <a:rPr sz="2400" b="1" spc="-8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Оренбургской</a:t>
            </a:r>
            <a:endParaRPr sz="2400">
              <a:latin typeface="Times New Roman"/>
              <a:cs typeface="Times New Roman"/>
            </a:endParaRPr>
          </a:p>
          <a:p>
            <a:pPr marL="3810" algn="ctr">
              <a:lnSpc>
                <a:spcPts val="2865"/>
              </a:lnSpc>
            </a:pP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области»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86350" y="1685861"/>
            <a:ext cx="7025005" cy="4843780"/>
            <a:chOff x="5086350" y="1685861"/>
            <a:chExt cx="7025005" cy="48437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6350" y="1685861"/>
              <a:ext cx="7024751" cy="48435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375" y="1885949"/>
              <a:ext cx="6629400" cy="4448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419600"/>
            <a:ext cx="9331325" cy="492443"/>
          </a:xfrm>
        </p:spPr>
        <p:txBody>
          <a:bodyPr/>
          <a:lstStyle/>
          <a:p>
            <a:r>
              <a:rPr lang="ru-RU" sz="32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62000"/>
            <a:ext cx="4770120" cy="757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5"/>
              </a:spcBef>
            </a:pPr>
            <a:r>
              <a:rPr lang="ru-RU" spc="135" dirty="0">
                <a:solidFill>
                  <a:srgbClr val="B02764"/>
                </a:solidFill>
              </a:rPr>
              <a:t>ГРИЗОДУБОВА</a:t>
            </a:r>
            <a:br>
              <a:rPr lang="ru-RU" spc="135" dirty="0">
                <a:solidFill>
                  <a:srgbClr val="B02764"/>
                </a:solidFill>
              </a:rPr>
            </a:br>
            <a:r>
              <a:rPr spc="150">
                <a:solidFill>
                  <a:srgbClr val="B02764"/>
                </a:solidFill>
              </a:rPr>
              <a:t>ВАЛЕНТИНА</a:t>
            </a:r>
            <a:r>
              <a:rPr lang="ru-RU" spc="150" dirty="0">
                <a:solidFill>
                  <a:srgbClr val="B02764"/>
                </a:solidFill>
              </a:rPr>
              <a:t> </a:t>
            </a:r>
            <a:r>
              <a:rPr spc="155">
                <a:solidFill>
                  <a:srgbClr val="B02764"/>
                </a:solidFill>
              </a:rPr>
              <a:t>СТЕПАНОВНА</a:t>
            </a:r>
            <a:endParaRPr spc="155" dirty="0">
              <a:solidFill>
                <a:srgbClr val="B02764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67600" y="533400"/>
            <a:ext cx="4605655" cy="5834380"/>
            <a:chOff x="7515225" y="419036"/>
            <a:chExt cx="4605655" cy="5834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5225" y="419036"/>
              <a:ext cx="4605401" cy="58341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5250" y="619150"/>
              <a:ext cx="4210050" cy="535609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85875" y="2114550"/>
            <a:ext cx="6248400" cy="3409950"/>
          </a:xfrm>
          <a:custGeom>
            <a:avLst/>
            <a:gdLst/>
            <a:ahLst/>
            <a:cxnLst/>
            <a:rect l="l" t="t" r="r" b="b"/>
            <a:pathLst>
              <a:path w="6248400" h="3409950">
                <a:moveTo>
                  <a:pt x="6248400" y="0"/>
                </a:moveTo>
                <a:lnTo>
                  <a:pt x="0" y="0"/>
                </a:lnTo>
                <a:lnTo>
                  <a:pt x="0" y="3409950"/>
                </a:lnTo>
                <a:lnTo>
                  <a:pt x="6248400" y="3409950"/>
                </a:lnTo>
                <a:lnTo>
                  <a:pt x="6248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7314" y="2105215"/>
            <a:ext cx="6083300" cy="322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27965" algn="just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Советская</a:t>
            </a:r>
            <a:r>
              <a:rPr sz="2400" b="1" spc="105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лётчица,</a:t>
            </a:r>
            <a:r>
              <a:rPr sz="2400" b="1" spc="90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участница</a:t>
            </a:r>
            <a:r>
              <a:rPr sz="2400" b="1" spc="100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Великой 	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Отечественной</a:t>
            </a:r>
            <a:r>
              <a:rPr sz="2400" b="1" spc="45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войны,</a:t>
            </a:r>
            <a:r>
              <a:rPr sz="2400" b="1" spc="47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первая</a:t>
            </a:r>
            <a:r>
              <a:rPr sz="2400" b="1" spc="45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женщина, 	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удостоенная</a:t>
            </a:r>
            <a:r>
              <a:rPr sz="2400" b="1" spc="415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звания</a:t>
            </a:r>
            <a:r>
              <a:rPr sz="2400" b="1" spc="430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Героя</a:t>
            </a:r>
            <a:r>
              <a:rPr sz="2400" b="1" spc="434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Советского 	Союза</a:t>
            </a:r>
            <a:endParaRPr sz="2400">
              <a:latin typeface="Times New Roman"/>
              <a:cs typeface="Times New Roman"/>
            </a:endParaRPr>
          </a:p>
          <a:p>
            <a:pPr marL="227329" marR="5080" indent="-227965" algn="just">
              <a:lnSpc>
                <a:spcPct val="120000"/>
              </a:lnSpc>
              <a:spcBef>
                <a:spcPts val="969"/>
              </a:spcBef>
              <a:buFont typeface="Arial MT"/>
              <a:buChar char="•"/>
              <a:tabLst>
                <a:tab pos="228600" algn="l"/>
              </a:tabLst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Родилась</a:t>
            </a:r>
            <a:r>
              <a:rPr sz="2400" b="1" spc="20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10</a:t>
            </a:r>
            <a:r>
              <a:rPr sz="2400" b="1" spc="2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мая</a:t>
            </a:r>
            <a:r>
              <a:rPr sz="2400" b="1" spc="204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1909</a:t>
            </a:r>
            <a:r>
              <a:rPr sz="2400" b="1" spc="22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года</a:t>
            </a:r>
            <a:r>
              <a:rPr sz="2400" b="1" spc="21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в</a:t>
            </a:r>
            <a:r>
              <a:rPr sz="2400" b="1" spc="2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Харькове</a:t>
            </a:r>
            <a:r>
              <a:rPr sz="2400" b="1" spc="20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6E1F17"/>
                </a:solidFill>
                <a:latin typeface="Times New Roman"/>
                <a:cs typeface="Times New Roman"/>
              </a:rPr>
              <a:t>в 	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семье</a:t>
            </a:r>
            <a:r>
              <a:rPr sz="2400" b="1" spc="15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авиаконструктора</a:t>
            </a:r>
            <a:r>
              <a:rPr sz="2400" b="1" spc="10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и</a:t>
            </a:r>
            <a:r>
              <a:rPr sz="2400" b="1" spc="35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изобретателя 	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Степана</a:t>
            </a:r>
            <a:r>
              <a:rPr sz="2400" b="1" spc="-9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Васильевича</a:t>
            </a:r>
            <a:r>
              <a:rPr sz="2400" b="1" spc="-8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>
                <a:solidFill>
                  <a:srgbClr val="6E1F17"/>
                </a:solidFill>
                <a:latin typeface="Times New Roman"/>
                <a:cs typeface="Times New Roman"/>
              </a:rPr>
              <a:t>Гризодубова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810313" y="1104900"/>
            <a:ext cx="6029325" cy="4495800"/>
            <a:chOff x="5810313" y="1104900"/>
            <a:chExt cx="6029325" cy="4495800"/>
          </a:xfrm>
        </p:grpSpPr>
        <p:sp>
          <p:nvSpPr>
            <p:cNvPr id="4" name="object 4"/>
            <p:cNvSpPr/>
            <p:nvPr/>
          </p:nvSpPr>
          <p:spPr>
            <a:xfrm>
              <a:off x="5815076" y="1109662"/>
              <a:ext cx="6019800" cy="4486275"/>
            </a:xfrm>
            <a:custGeom>
              <a:avLst/>
              <a:gdLst/>
              <a:ahLst/>
              <a:cxnLst/>
              <a:rect l="l" t="t" r="r" b="b"/>
              <a:pathLst>
                <a:path w="6019800" h="4486275">
                  <a:moveTo>
                    <a:pt x="6019800" y="0"/>
                  </a:moveTo>
                  <a:lnTo>
                    <a:pt x="0" y="0"/>
                  </a:lnTo>
                  <a:lnTo>
                    <a:pt x="0" y="4486275"/>
                  </a:lnTo>
                  <a:lnTo>
                    <a:pt x="6019800" y="4486275"/>
                  </a:lnTo>
                  <a:lnTo>
                    <a:pt x="60198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15076" y="1109662"/>
              <a:ext cx="6019800" cy="4486275"/>
            </a:xfrm>
            <a:custGeom>
              <a:avLst/>
              <a:gdLst/>
              <a:ahLst/>
              <a:cxnLst/>
              <a:rect l="l" t="t" r="r" b="b"/>
              <a:pathLst>
                <a:path w="6019800" h="4486275">
                  <a:moveTo>
                    <a:pt x="0" y="4486275"/>
                  </a:moveTo>
                  <a:lnTo>
                    <a:pt x="6019800" y="4486275"/>
                  </a:lnTo>
                  <a:lnTo>
                    <a:pt x="6019800" y="0"/>
                  </a:lnTo>
                  <a:lnTo>
                    <a:pt x="0" y="0"/>
                  </a:lnTo>
                  <a:lnTo>
                    <a:pt x="0" y="4486275"/>
                  </a:lnTo>
                  <a:close/>
                </a:path>
              </a:pathLst>
            </a:custGeom>
            <a:ln w="9525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90514" y="1127061"/>
            <a:ext cx="5867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732155" algn="l"/>
                <a:tab pos="1515745" algn="l"/>
                <a:tab pos="2270125" algn="l"/>
                <a:tab pos="2924810" algn="l"/>
                <a:tab pos="4669155" algn="l"/>
              </a:tabLst>
            </a:pPr>
            <a:r>
              <a:rPr sz="2400" b="1" spc="-50">
                <a:solidFill>
                  <a:srgbClr val="6E1F17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6E1F17"/>
                </a:solidFill>
                <a:latin typeface="Times New Roman"/>
                <a:cs typeface="Times New Roman"/>
              </a:rPr>
              <a:t>1938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6E1F17"/>
                </a:solidFill>
                <a:latin typeface="Times New Roman"/>
                <a:cs typeface="Times New Roman"/>
              </a:rPr>
              <a:t>году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6E1F17"/>
                </a:solidFill>
                <a:latin typeface="Times New Roman"/>
                <a:cs typeface="Times New Roman"/>
              </a:rPr>
              <a:t>она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установила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b="1" spc="-10">
                <a:solidFill>
                  <a:srgbClr val="6E1F17"/>
                </a:solidFill>
                <a:latin typeface="Times New Roman"/>
                <a:cs typeface="Times New Roman"/>
              </a:rPr>
              <a:t>мировой</a:t>
            </a:r>
            <a:r>
              <a:rPr lang="ru-RU"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 рекорд 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3795" y="1489074"/>
            <a:ext cx="346265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6760" algn="l"/>
              </a:tabLst>
            </a:pP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рекорд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дальности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3795" y="1861502"/>
            <a:ext cx="2769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продемонстрировав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7666" y="1489074"/>
            <a:ext cx="1736725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полета,</a:t>
            </a:r>
            <a:endParaRPr sz="24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50"/>
              </a:spcBef>
            </a:pP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высочайшее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989" y="2223388"/>
            <a:ext cx="5760720" cy="225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мастерство</a:t>
            </a:r>
            <a:r>
              <a:rPr sz="2400" b="1" spc="1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и</a:t>
            </a:r>
            <a:r>
              <a:rPr sz="2400" b="1" spc="8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стойкость</a:t>
            </a:r>
            <a:r>
              <a:rPr sz="2400" b="1" spc="9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в</a:t>
            </a:r>
            <a:r>
              <a:rPr sz="2400" b="1" spc="9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авиации</a:t>
            </a:r>
            <a:r>
              <a:rPr sz="2400" b="1" spc="8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6E1F17"/>
                </a:solidFill>
                <a:latin typeface="Times New Roman"/>
                <a:cs typeface="Times New Roman"/>
              </a:rPr>
              <a:t>того</a:t>
            </a:r>
            <a:endParaRPr sz="240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spcBef>
                <a:spcPts val="50"/>
              </a:spcBef>
            </a:pPr>
            <a:r>
              <a:rPr sz="2400" b="1" spc="-10">
                <a:solidFill>
                  <a:srgbClr val="6E1F17"/>
                </a:solidFill>
                <a:latin typeface="Times New Roman"/>
                <a:cs typeface="Times New Roman"/>
              </a:rPr>
              <a:t>времени</a:t>
            </a:r>
            <a:endParaRPr lang="ru-RU" sz="2400" b="1" spc="-10" dirty="0">
              <a:solidFill>
                <a:srgbClr val="6E1F17"/>
              </a:solidFill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353060" marR="5080" indent="-340995" algn="just">
              <a:lnSpc>
                <a:spcPct val="1004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Во</a:t>
            </a:r>
            <a:r>
              <a:rPr sz="2400" b="1" spc="44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время</a:t>
            </a:r>
            <a:r>
              <a:rPr sz="2400" b="1" spc="44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Великой Отечественной</a:t>
            </a:r>
            <a:r>
              <a:rPr lang="ru-RU" sz="2400" b="1" spc="45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>
                <a:solidFill>
                  <a:srgbClr val="6E1F17"/>
                </a:solidFill>
                <a:latin typeface="Times New Roman"/>
                <a:cs typeface="Times New Roman"/>
              </a:rPr>
              <a:t>войны </a:t>
            </a:r>
            <a:r>
              <a:rPr sz="2400" b="1">
                <a:solidFill>
                  <a:srgbClr val="6E1F17"/>
                </a:solidFill>
                <a:latin typeface="Times New Roman"/>
                <a:cs typeface="Times New Roman"/>
              </a:rPr>
              <a:t>Гризодубов</a:t>
            </a:r>
            <a:r>
              <a:rPr lang="ru-RU"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а командовала авиаполком, участвовала в эвакуации </a:t>
            </a:r>
            <a:r>
              <a:rPr sz="2400" b="1" spc="-1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endParaRPr lang="ru-RU" sz="2400" b="1" spc="-10" dirty="0">
              <a:solidFill>
                <a:srgbClr val="6E1F17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rcRect r="3077"/>
          <a:stretch>
            <a:fillRect/>
          </a:stretch>
        </p:blipFill>
        <p:spPr>
          <a:xfrm>
            <a:off x="381000" y="3429000"/>
            <a:ext cx="4800600" cy="3352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rcRect b="4651"/>
          <a:stretch>
            <a:fillRect/>
          </a:stretch>
        </p:blipFill>
        <p:spPr>
          <a:xfrm>
            <a:off x="381000" y="152400"/>
            <a:ext cx="4800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8625"/>
            <a:ext cx="11753850" cy="6000750"/>
            <a:chOff x="0" y="428625"/>
            <a:chExt cx="11753850" cy="600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33361"/>
              <a:ext cx="5957951" cy="5129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938402"/>
              <a:ext cx="5636006" cy="47289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4075" y="428625"/>
              <a:ext cx="5819775" cy="6000750"/>
            </a:xfrm>
            <a:custGeom>
              <a:avLst/>
              <a:gdLst/>
              <a:ahLst/>
              <a:cxnLst/>
              <a:rect l="l" t="t" r="r" b="b"/>
              <a:pathLst>
                <a:path w="5819775" h="6000750">
                  <a:moveTo>
                    <a:pt x="5819775" y="0"/>
                  </a:moveTo>
                  <a:lnTo>
                    <a:pt x="0" y="0"/>
                  </a:lnTo>
                  <a:lnTo>
                    <a:pt x="0" y="6000750"/>
                  </a:lnTo>
                  <a:lnTo>
                    <a:pt x="5819775" y="6000750"/>
                  </a:lnTo>
                  <a:lnTo>
                    <a:pt x="58197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19800" y="609600"/>
            <a:ext cx="5659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17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7</a:t>
            </a:r>
            <a:r>
              <a:rPr spc="560" dirty="0"/>
              <a:t> </a:t>
            </a:r>
            <a:r>
              <a:rPr dirty="0"/>
              <a:t>сентября</a:t>
            </a:r>
            <a:r>
              <a:rPr spc="545" dirty="0"/>
              <a:t> </a:t>
            </a:r>
            <a:r>
              <a:rPr dirty="0"/>
              <a:t>2026</a:t>
            </a:r>
            <a:r>
              <a:rPr spc="560" dirty="0"/>
              <a:t> </a:t>
            </a:r>
            <a:r>
              <a:rPr dirty="0"/>
              <a:t>года</a:t>
            </a:r>
            <a:r>
              <a:rPr spc="560" dirty="0"/>
              <a:t> </a:t>
            </a:r>
            <a:r>
              <a:rPr dirty="0"/>
              <a:t>исполняется</a:t>
            </a:r>
            <a:r>
              <a:rPr spc="550" dirty="0"/>
              <a:t> </a:t>
            </a:r>
            <a:r>
              <a:rPr spc="-25" dirty="0"/>
              <a:t>85 </a:t>
            </a:r>
            <a:r>
              <a:rPr dirty="0"/>
              <a:t>лет</a:t>
            </a:r>
            <a:r>
              <a:rPr spc="120" dirty="0"/>
              <a:t>  </a:t>
            </a:r>
            <a:r>
              <a:rPr dirty="0"/>
              <a:t>со</a:t>
            </a:r>
            <a:r>
              <a:rPr spc="125" dirty="0"/>
              <a:t>  </a:t>
            </a:r>
            <a:r>
              <a:rPr dirty="0"/>
              <a:t>дня</a:t>
            </a:r>
            <a:r>
              <a:rPr spc="110" dirty="0"/>
              <a:t>  </a:t>
            </a:r>
            <a:r>
              <a:rPr dirty="0"/>
              <a:t>проведения</a:t>
            </a:r>
            <a:r>
              <a:rPr spc="114" dirty="0"/>
              <a:t>  </a:t>
            </a:r>
            <a:r>
              <a:rPr dirty="0"/>
              <a:t>I</a:t>
            </a:r>
            <a:r>
              <a:rPr spc="125" dirty="0"/>
              <a:t>  </a:t>
            </a:r>
            <a:r>
              <a:rPr spc="-10" dirty="0"/>
              <a:t>Всесоюзного </a:t>
            </a:r>
            <a:r>
              <a:rPr dirty="0"/>
              <a:t>антифашистского</a:t>
            </a:r>
            <a:r>
              <a:rPr spc="225" dirty="0"/>
              <a:t>  </a:t>
            </a:r>
            <a:r>
              <a:rPr dirty="0"/>
              <a:t>митинга</a:t>
            </a:r>
            <a:r>
              <a:rPr spc="210" dirty="0"/>
              <a:t>  </a:t>
            </a:r>
            <a:r>
              <a:rPr dirty="0"/>
              <a:t>женщин</a:t>
            </a:r>
            <a:r>
              <a:rPr spc="235" dirty="0"/>
              <a:t>  </a:t>
            </a:r>
            <a:r>
              <a:rPr spc="-50" dirty="0"/>
              <a:t>в </a:t>
            </a:r>
            <a:r>
              <a:rPr spc="-10" dirty="0"/>
              <a:t>Москве.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019800" y="2438400"/>
            <a:ext cx="5662295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72720" algn="just">
              <a:lnSpc>
                <a:spcPct val="99700"/>
              </a:lnSpc>
              <a:spcBef>
                <a:spcPts val="110"/>
              </a:spcBef>
            </a:pPr>
            <a:r>
              <a:rPr dirty="0"/>
              <a:t>Митинг</a:t>
            </a:r>
            <a:r>
              <a:rPr spc="225" dirty="0"/>
              <a:t>  </a:t>
            </a:r>
            <a:r>
              <a:rPr dirty="0"/>
              <a:t>положил</a:t>
            </a:r>
            <a:r>
              <a:rPr spc="235" dirty="0"/>
              <a:t>  </a:t>
            </a:r>
            <a:r>
              <a:rPr dirty="0"/>
              <a:t>начало</a:t>
            </a:r>
            <a:r>
              <a:rPr spc="215" dirty="0"/>
              <a:t>  </a:t>
            </a:r>
            <a:r>
              <a:rPr spc="-10" dirty="0"/>
              <a:t>деятельности </a:t>
            </a:r>
            <a:r>
              <a:rPr dirty="0"/>
              <a:t>Антифашистского</a:t>
            </a:r>
            <a:r>
              <a:rPr spc="345" dirty="0"/>
              <a:t>   </a:t>
            </a:r>
            <a:r>
              <a:rPr dirty="0"/>
              <a:t>комитета</a:t>
            </a:r>
            <a:r>
              <a:rPr spc="340" dirty="0"/>
              <a:t>   </a:t>
            </a:r>
            <a:r>
              <a:rPr spc="-10"/>
              <a:t>советских </a:t>
            </a:r>
            <a:r>
              <a:t>женщин</a:t>
            </a:r>
            <a:r>
              <a:rPr lang="ru-RU" dirty="0"/>
              <a:t>.</a:t>
            </a:r>
            <a:r>
              <a:rPr spc="90"/>
              <a:t> </a:t>
            </a:r>
            <a:r>
              <a:rPr lang="ru-RU" spc="90" dirty="0"/>
              <a:t>Его работу возглавила Валентина Степановна </a:t>
            </a:r>
            <a:r>
              <a:rPr lang="ru-RU" spc="90" dirty="0" err="1"/>
              <a:t>Гризодубова</a:t>
            </a:r>
            <a:r>
              <a:rPr lang="ru-RU" spc="90" dirty="0"/>
              <a:t>.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6335014" y="4479544"/>
            <a:ext cx="342963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1495" algn="l"/>
                <a:tab pos="2646680" algn="l"/>
              </a:tabLst>
            </a:pPr>
            <a:r>
              <a:rPr sz="2400" spc="-50" dirty="0">
                <a:solidFill>
                  <a:srgbClr val="6E1F17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послевоенное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9165" y="4852098"/>
            <a:ext cx="2781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2589" algn="l"/>
              </a:tabLst>
            </a:pP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продолжил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6E1F17"/>
                </a:solidFill>
                <a:latin typeface="Times New Roman"/>
                <a:cs typeface="Times New Roman"/>
              </a:rPr>
              <a:t>Комитет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0330" y="4852098"/>
            <a:ext cx="1330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советских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50780" y="4479544"/>
            <a:ext cx="1630680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727710" algn="l"/>
              </a:tabLst>
            </a:pPr>
            <a:r>
              <a:rPr sz="2400" spc="-25" dirty="0">
                <a:solidFill>
                  <a:srgbClr val="6E1F17"/>
                </a:solidFill>
                <a:latin typeface="Times New Roman"/>
                <a:cs typeface="Times New Roman"/>
              </a:rPr>
              <a:t>эту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работу</a:t>
            </a:r>
            <a:endParaRPr sz="24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женщин,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9165" y="5214683"/>
            <a:ext cx="4888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6510" algn="l"/>
                <a:tab pos="3912235" algn="l"/>
                <a:tab pos="4265295" algn="l"/>
              </a:tabLst>
            </a:pP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правопреемником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которого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6E1F17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6E1F17"/>
                </a:solidFill>
                <a:latin typeface="Times New Roman"/>
                <a:cs typeface="Times New Roman"/>
              </a:rPr>
              <a:t>1992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00434" y="5214683"/>
            <a:ext cx="579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6E1F17"/>
                </a:solidFill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9165" y="5375516"/>
            <a:ext cx="5480685" cy="101854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является</a:t>
            </a:r>
            <a:r>
              <a:rPr sz="2400" spc="-7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Союз</a:t>
            </a:r>
            <a:r>
              <a:rPr sz="2400" spc="-4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женщин</a:t>
            </a:r>
            <a:r>
              <a:rPr sz="2400" spc="-5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России.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90"/>
              </a:spcBef>
            </a:pP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0" y="838200"/>
            <a:ext cx="10439399" cy="1615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b="1" spc="120" dirty="0">
                <a:solidFill>
                  <a:srgbClr val="D5493A"/>
                </a:solidFill>
                <a:latin typeface="Times New Roman"/>
                <a:cs typeface="Times New Roman"/>
              </a:rPr>
              <a:t>СОЦ</a:t>
            </a:r>
            <a:r>
              <a:rPr sz="2400" b="1" spc="-210" dirty="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spc="120" dirty="0">
                <a:solidFill>
                  <a:srgbClr val="D5493A"/>
                </a:solidFill>
                <a:latin typeface="Times New Roman"/>
                <a:cs typeface="Times New Roman"/>
              </a:rPr>
              <a:t>ИАЛ</a:t>
            </a:r>
            <a:r>
              <a:rPr sz="2400" b="1" spc="-215" dirty="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D5493A"/>
                </a:solidFill>
                <a:latin typeface="Times New Roman"/>
                <a:cs typeface="Times New Roman"/>
              </a:rPr>
              <a:t>ЬНО</a:t>
            </a:r>
            <a:r>
              <a:rPr sz="2400" b="1" spc="-220" dirty="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D5493A"/>
                </a:solidFill>
                <a:latin typeface="Times New Roman"/>
                <a:cs typeface="Times New Roman"/>
              </a:rPr>
              <a:t>-</a:t>
            </a:r>
            <a:r>
              <a:rPr sz="2400" b="1" spc="-25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spc="85">
                <a:solidFill>
                  <a:srgbClr val="D5493A"/>
                </a:solidFill>
                <a:latin typeface="Times New Roman"/>
                <a:cs typeface="Times New Roman"/>
              </a:rPr>
              <a:t>ПР</a:t>
            </a:r>
            <a:r>
              <a:rPr sz="2400" b="1" spc="170">
                <a:solidFill>
                  <a:srgbClr val="D5493A"/>
                </a:solidFill>
                <a:latin typeface="Times New Roman"/>
                <a:cs typeface="Times New Roman"/>
              </a:rPr>
              <a:t>ОСВЕТИТЕЛЬСКИЙ</a:t>
            </a:r>
            <a:r>
              <a:rPr sz="2400" b="1" spc="409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5493A"/>
                </a:solidFill>
                <a:latin typeface="Times New Roman"/>
                <a:cs typeface="Times New Roman"/>
              </a:rPr>
              <a:t>П</a:t>
            </a:r>
            <a:r>
              <a:rPr sz="2400" b="1" spc="-195" dirty="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solidFill>
                  <a:srgbClr val="D5493A"/>
                </a:solidFill>
                <a:latin typeface="Times New Roman"/>
                <a:cs typeface="Times New Roman"/>
              </a:rPr>
              <a:t>РОЕКТ</a:t>
            </a:r>
            <a:endParaRPr sz="2400">
              <a:latin typeface="Times New Roman"/>
              <a:cs typeface="Times New Roman"/>
            </a:endParaRPr>
          </a:p>
          <a:p>
            <a:pPr marL="8890" algn="ctr">
              <a:lnSpc>
                <a:spcPct val="100000"/>
              </a:lnSpc>
              <a:spcBef>
                <a:spcPts val="20"/>
              </a:spcBef>
            </a:pPr>
            <a:r>
              <a:rPr sz="2400" b="1">
                <a:solidFill>
                  <a:srgbClr val="D5493A"/>
                </a:solidFill>
                <a:latin typeface="Times New Roman"/>
                <a:cs typeface="Times New Roman"/>
              </a:rPr>
              <a:t>«</a:t>
            </a:r>
            <a:r>
              <a:rPr sz="2400" b="1" spc="-22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spc="130">
                <a:solidFill>
                  <a:srgbClr val="D5493A"/>
                </a:solidFill>
                <a:latin typeface="Times New Roman"/>
                <a:cs typeface="Times New Roman"/>
              </a:rPr>
              <a:t>ГРИЗ</a:t>
            </a:r>
            <a:r>
              <a:rPr sz="2400" b="1" spc="85">
                <a:solidFill>
                  <a:srgbClr val="D5493A"/>
                </a:solidFill>
                <a:latin typeface="Times New Roman"/>
                <a:cs typeface="Times New Roman"/>
              </a:rPr>
              <a:t>ОДУ</a:t>
            </a:r>
            <a:r>
              <a:rPr sz="2400" b="1" spc="155">
                <a:solidFill>
                  <a:srgbClr val="D5493A"/>
                </a:solidFill>
                <a:latin typeface="Times New Roman"/>
                <a:cs typeface="Times New Roman"/>
              </a:rPr>
              <a:t>БОВСКИЕ</a:t>
            </a:r>
            <a:r>
              <a:rPr sz="2400" b="1" spc="470">
                <a:solidFill>
                  <a:srgbClr val="D5493A"/>
                </a:solidFill>
                <a:latin typeface="Times New Roman"/>
                <a:cs typeface="Times New Roman"/>
              </a:rPr>
              <a:t> </a:t>
            </a:r>
            <a:r>
              <a:rPr sz="2400" b="1" spc="130">
                <a:solidFill>
                  <a:srgbClr val="D5493A"/>
                </a:solidFill>
                <a:latin typeface="Times New Roman"/>
                <a:cs typeface="Times New Roman"/>
              </a:rPr>
              <a:t>ЧТЕН</a:t>
            </a:r>
            <a:r>
              <a:rPr sz="2400" b="1" spc="95">
                <a:solidFill>
                  <a:srgbClr val="D5493A"/>
                </a:solidFill>
                <a:latin typeface="Times New Roman"/>
                <a:cs typeface="Times New Roman"/>
              </a:rPr>
              <a:t>ИЯ</a:t>
            </a:r>
            <a:r>
              <a:rPr lang="ru-RU" sz="2400" b="1" spc="95" dirty="0">
                <a:solidFill>
                  <a:srgbClr val="D5493A"/>
                </a:solidFill>
                <a:latin typeface="Times New Roman"/>
                <a:cs typeface="Times New Roman"/>
              </a:rPr>
              <a:t> В ОРЕНБУРГСКОЙ ОБЛАСТИ</a:t>
            </a:r>
            <a:r>
              <a:rPr sz="2400" b="1" spc="95">
                <a:solidFill>
                  <a:srgbClr val="D5493A"/>
                </a:solidFill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180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201" y="2209800"/>
            <a:ext cx="8169910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Сроки</a:t>
            </a:r>
            <a:r>
              <a:rPr sz="2400" b="1" spc="-9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реализации</a:t>
            </a:r>
            <a:r>
              <a:rPr sz="2400" b="1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sz="2400" b="1" spc="-5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январь</a:t>
            </a:r>
            <a:r>
              <a:rPr lang="ru-RU" sz="240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sz="240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сентябрь</a:t>
            </a:r>
            <a:r>
              <a:rPr sz="2400" spc="-1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2026</a:t>
            </a:r>
            <a:r>
              <a:rPr sz="2400" spc="-6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года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ts val="2865"/>
              </a:lnSpc>
              <a:tabLst>
                <a:tab pos="1821180" algn="l"/>
                <a:tab pos="6204585" algn="l"/>
              </a:tabLst>
            </a:pPr>
            <a:r>
              <a:rPr sz="2400" b="1" spc="-1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Формат:</a:t>
            </a:r>
            <a:r>
              <a:rPr lang="ru-RU" sz="2400" b="1" spc="-1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серия </a:t>
            </a:r>
            <a:r>
              <a:rPr sz="2400" spc="-4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культурно-</a:t>
            </a:r>
            <a:r>
              <a:rPr sz="2400" spc="-1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просветительски</a:t>
            </a:r>
            <a:r>
              <a:rPr lang="ru-RU" sz="2400" spc="-10" dirty="0" err="1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2400" spc="-1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мероприятий </a:t>
            </a:r>
            <a:r>
              <a:rPr sz="2400" spc="-1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патриотической</a:t>
            </a:r>
            <a:r>
              <a:rPr sz="2400" spc="-14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направленности</a:t>
            </a:r>
            <a:endPara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200" y="3754586"/>
            <a:ext cx="9525000" cy="310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О</a:t>
            </a:r>
            <a:r>
              <a:rPr sz="2400" b="1" spc="-1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рганизаторы:</a:t>
            </a:r>
            <a:r>
              <a:rPr lang="ru-RU" sz="2400" b="1" spc="-10" dirty="0">
                <a:solidFill>
                  <a:srgbClr val="6E1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endPara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Оренбургская областная общественная организация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«Совет женщин», региональное отделение (членская организация) СЖР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-ГБУК «Оренбургская областная универсальная научная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им. Н.К. Крупской»</a:t>
            </a:r>
            <a:endParaRPr sz="240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6E1F17"/>
              </a:buClr>
              <a:buFont typeface="Times New Roman"/>
              <a:buChar char="·"/>
            </a:pPr>
            <a:endParaRPr sz="2400">
              <a:latin typeface="Times New Roman"/>
              <a:cs typeface="Times New Roman"/>
            </a:endParaRPr>
          </a:p>
          <a:p>
            <a:pPr marL="711200" indent="-711200">
              <a:lnSpc>
                <a:spcPct val="100000"/>
              </a:lnSpc>
              <a:tabLst>
                <a:tab pos="711200" algn="l"/>
              </a:tabLst>
            </a:pP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57599"/>
            <a:ext cx="12192000" cy="3200401"/>
          </a:xfrm>
          <a:custGeom>
            <a:avLst/>
            <a:gdLst/>
            <a:ahLst/>
            <a:cxnLst/>
            <a:rect l="l" t="t" r="r" b="b"/>
            <a:pathLst>
              <a:path w="12192000" h="2581275">
                <a:moveTo>
                  <a:pt x="12192000" y="0"/>
                </a:moveTo>
                <a:lnTo>
                  <a:pt x="0" y="0"/>
                </a:lnTo>
                <a:lnTo>
                  <a:pt x="0" y="2581275"/>
                </a:lnTo>
                <a:lnTo>
                  <a:pt x="12192000" y="25812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2FACEB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9200" y="2771775"/>
            <a:ext cx="2581275" cy="173355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373380" rIns="0" bIns="0" rtlCol="0">
            <a:spAutoFit/>
          </a:bodyPr>
          <a:lstStyle/>
          <a:p>
            <a:pPr marL="89535" marR="241935">
              <a:lnSpc>
                <a:spcPct val="100000"/>
              </a:lnSpc>
              <a:spcBef>
                <a:spcPts val="2940"/>
              </a:spcBef>
            </a:pPr>
            <a:r>
              <a:rPr sz="2750" b="1" spc="185" dirty="0">
                <a:solidFill>
                  <a:srgbClr val="6E1F17"/>
                </a:solidFill>
                <a:latin typeface="Times New Roman"/>
                <a:cs typeface="Times New Roman"/>
              </a:rPr>
              <a:t>ПАРТНЕРЫ </a:t>
            </a:r>
            <a:r>
              <a:rPr sz="2750" b="1" spc="160" dirty="0">
                <a:solidFill>
                  <a:srgbClr val="6E1F17"/>
                </a:solidFill>
                <a:latin typeface="Times New Roman"/>
                <a:cs typeface="Times New Roman"/>
              </a:rPr>
              <a:t>ПРОЕКТА: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81425" y="295147"/>
            <a:ext cx="2281555" cy="1871980"/>
            <a:chOff x="3781425" y="295147"/>
            <a:chExt cx="2281555" cy="1871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1425" y="295147"/>
              <a:ext cx="2281301" cy="18717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1450" y="495300"/>
              <a:ext cx="1885950" cy="14763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98925" y="2127186"/>
            <a:ext cx="1636395" cy="7550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350"/>
              </a:lnSpc>
              <a:spcBef>
                <a:spcPts val="295"/>
              </a:spcBef>
            </a:pPr>
            <a:r>
              <a:rPr sz="1250" b="1" spc="105" dirty="0">
                <a:solidFill>
                  <a:srgbClr val="6E1F17"/>
                </a:solidFill>
                <a:latin typeface="Times New Roman"/>
                <a:cs typeface="Times New Roman"/>
              </a:rPr>
              <a:t>ОБЩЕСТВЕННАЯ </a:t>
            </a:r>
            <a:r>
              <a:rPr sz="1250" b="1" spc="65" dirty="0">
                <a:solidFill>
                  <a:srgbClr val="6E1F17"/>
                </a:solidFill>
                <a:latin typeface="Times New Roman"/>
                <a:cs typeface="Times New Roman"/>
              </a:rPr>
              <a:t>ПАЛАТА</a:t>
            </a: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ts val="1375"/>
              </a:lnSpc>
            </a:pPr>
            <a:r>
              <a:rPr sz="1250" b="1" spc="95" dirty="0">
                <a:solidFill>
                  <a:srgbClr val="6E1F17"/>
                </a:solidFill>
                <a:latin typeface="Times New Roman"/>
                <a:cs typeface="Times New Roman"/>
              </a:rPr>
              <a:t>ОРЕНБУРГСКОЙ</a:t>
            </a: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ts val="1465"/>
              </a:lnSpc>
            </a:pPr>
            <a:r>
              <a:rPr sz="1250" b="1" spc="85" dirty="0">
                <a:solidFill>
                  <a:srgbClr val="6E1F17"/>
                </a:solidFill>
                <a:latin typeface="Times New Roman"/>
                <a:cs typeface="Times New Roman"/>
              </a:rPr>
              <a:t>ОБЛАСТИ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5000" y="2057400"/>
            <a:ext cx="2536825" cy="9945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5595" marR="5080" indent="-303530" algn="ctr">
              <a:lnSpc>
                <a:spcPct val="100899"/>
              </a:lnSpc>
              <a:spcBef>
                <a:spcPts val="110"/>
              </a:spcBef>
            </a:pPr>
            <a:r>
              <a:rPr lang="ru-RU" sz="1250" b="1" spc="110" dirty="0">
                <a:solidFill>
                  <a:srgbClr val="6E1F17"/>
                </a:solidFill>
                <a:latin typeface="Times New Roman"/>
                <a:cs typeface="Times New Roman"/>
              </a:rPr>
              <a:t>РЕГИОНАЛЬНОЕ</a:t>
            </a:r>
            <a:r>
              <a:rPr lang="ru-RU" sz="1250" b="1" spc="29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lang="ru-RU" sz="1250" b="1" spc="85" dirty="0">
                <a:solidFill>
                  <a:srgbClr val="6E1F17"/>
                </a:solidFill>
                <a:latin typeface="Times New Roman"/>
                <a:cs typeface="Times New Roman"/>
              </a:rPr>
              <a:t>ОТДЕЛЕНИЕ </a:t>
            </a:r>
            <a:r>
              <a:rPr lang="ru-RU" sz="1250" b="1" spc="105" dirty="0">
                <a:solidFill>
                  <a:srgbClr val="6E1F17"/>
                </a:solidFill>
                <a:latin typeface="Times New Roman"/>
                <a:cs typeface="Times New Roman"/>
              </a:rPr>
              <a:t>ДВИЖЕНИЯ</a:t>
            </a:r>
            <a:r>
              <a:rPr lang="ru-RU" sz="1250" b="1" spc="28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lang="ru-RU" sz="1250" b="1" spc="95" dirty="0">
                <a:solidFill>
                  <a:srgbClr val="6E1F17"/>
                </a:solidFill>
                <a:latin typeface="Times New Roman"/>
                <a:cs typeface="Times New Roman"/>
              </a:rPr>
              <a:t>ПЕРВЫХ</a:t>
            </a:r>
            <a:endParaRPr lang="ru-RU" sz="1250" dirty="0">
              <a:latin typeface="Times New Roman"/>
              <a:cs typeface="Times New Roman"/>
            </a:endParaRPr>
          </a:p>
          <a:p>
            <a:pPr marL="109855" algn="ctr">
              <a:lnSpc>
                <a:spcPct val="100000"/>
              </a:lnSpc>
              <a:spcBef>
                <a:spcPts val="90"/>
              </a:spcBef>
            </a:pPr>
            <a:r>
              <a:rPr lang="ru-RU" sz="1250" b="1" spc="100" dirty="0">
                <a:solidFill>
                  <a:srgbClr val="6E1F17"/>
                </a:solidFill>
                <a:latin typeface="Times New Roman"/>
                <a:cs typeface="Times New Roman"/>
              </a:rPr>
              <a:t>ОРЕНБУРГСКОЙ</a:t>
            </a:r>
            <a:r>
              <a:rPr lang="ru-RU" sz="1250" b="1" spc="3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lang="ru-RU" sz="1250" b="1" spc="80" dirty="0">
                <a:solidFill>
                  <a:srgbClr val="6E1F17"/>
                </a:solidFill>
                <a:latin typeface="Times New Roman"/>
                <a:cs typeface="Times New Roman"/>
              </a:rPr>
              <a:t>ОБЛАСТИ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1194" y="2123122"/>
            <a:ext cx="1922145" cy="7543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ts val="1425"/>
              </a:lnSpc>
              <a:spcBef>
                <a:spcPts val="125"/>
              </a:spcBef>
            </a:pPr>
            <a:r>
              <a:rPr sz="1250" b="1" spc="100" dirty="0">
                <a:solidFill>
                  <a:srgbClr val="6E1F17"/>
                </a:solidFill>
                <a:latin typeface="Times New Roman"/>
                <a:cs typeface="Times New Roman"/>
              </a:rPr>
              <a:t>РЕГИОНАЛЬНОЕ</a:t>
            </a: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ts val="1390"/>
              </a:lnSpc>
            </a:pPr>
            <a:r>
              <a:rPr sz="1250" b="1" spc="95" dirty="0">
                <a:solidFill>
                  <a:srgbClr val="6E1F17"/>
                </a:solidFill>
                <a:latin typeface="Times New Roman"/>
                <a:cs typeface="Times New Roman"/>
              </a:rPr>
              <a:t>ОТДЕЛЕНИЕ</a:t>
            </a:r>
            <a:r>
              <a:rPr sz="1250" b="1" spc="26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250" b="1" spc="90" dirty="0">
                <a:solidFill>
                  <a:srgbClr val="6E1F17"/>
                </a:solidFill>
                <a:latin typeface="Times New Roman"/>
                <a:cs typeface="Times New Roman"/>
              </a:rPr>
              <a:t>ФОНДА</a:t>
            </a:r>
            <a:endParaRPr sz="1250">
              <a:latin typeface="Times New Roman"/>
              <a:cs typeface="Times New Roman"/>
            </a:endParaRPr>
          </a:p>
          <a:p>
            <a:pPr marL="3810" algn="ctr">
              <a:lnSpc>
                <a:spcPts val="1425"/>
              </a:lnSpc>
            </a:pPr>
            <a:r>
              <a:rPr sz="1250" b="1" dirty="0">
                <a:solidFill>
                  <a:srgbClr val="6E1F17"/>
                </a:solidFill>
                <a:latin typeface="Times New Roman"/>
                <a:cs typeface="Times New Roman"/>
              </a:rPr>
              <a:t>«</a:t>
            </a:r>
            <a:r>
              <a:rPr sz="1250" b="1" spc="-20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250" b="1" spc="80" dirty="0">
                <a:solidFill>
                  <a:srgbClr val="6E1F17"/>
                </a:solidFill>
                <a:latin typeface="Times New Roman"/>
                <a:cs typeface="Times New Roman"/>
              </a:rPr>
              <a:t>ЗАЩ</a:t>
            </a:r>
            <a:r>
              <a:rPr sz="1250" b="1" spc="-13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250" b="1" spc="90" dirty="0">
                <a:solidFill>
                  <a:srgbClr val="6E1F17"/>
                </a:solidFill>
                <a:latin typeface="Times New Roman"/>
                <a:cs typeface="Times New Roman"/>
              </a:rPr>
              <a:t>ИТНИКИ</a:t>
            </a:r>
            <a:endParaRPr sz="1250">
              <a:latin typeface="Times New Roman"/>
              <a:cs typeface="Times New Roman"/>
            </a:endParaRPr>
          </a:p>
          <a:p>
            <a:pPr marL="6350" algn="ctr">
              <a:lnSpc>
                <a:spcPts val="1465"/>
              </a:lnSpc>
            </a:pPr>
            <a:r>
              <a:rPr sz="1250" b="1" spc="95" dirty="0">
                <a:solidFill>
                  <a:srgbClr val="6E1F17"/>
                </a:solidFill>
                <a:latin typeface="Times New Roman"/>
                <a:cs typeface="Times New Roman"/>
              </a:rPr>
              <a:t>ОТЕЧЕСТВА»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1400" y="4800600"/>
            <a:ext cx="2834005" cy="1238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3580" marR="687705" algn="ctr">
              <a:lnSpc>
                <a:spcPct val="100899"/>
              </a:lnSpc>
              <a:spcBef>
                <a:spcPts val="110"/>
              </a:spcBef>
            </a:pPr>
            <a:r>
              <a:rPr sz="1550" b="1" spc="95" dirty="0">
                <a:solidFill>
                  <a:srgbClr val="6E1F17"/>
                </a:solidFill>
                <a:latin typeface="Times New Roman"/>
                <a:cs typeface="Times New Roman"/>
              </a:rPr>
              <a:t>Оренбургская </a:t>
            </a:r>
            <a:r>
              <a:rPr sz="1550" b="1" spc="100" dirty="0">
                <a:solidFill>
                  <a:srgbClr val="6E1F17"/>
                </a:solidFill>
                <a:latin typeface="Times New Roman"/>
                <a:cs typeface="Times New Roman"/>
              </a:rPr>
              <a:t>региональная</a:t>
            </a:r>
            <a:endParaRPr sz="15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2899"/>
              </a:lnSpc>
              <a:spcBef>
                <a:spcPts val="40"/>
              </a:spcBef>
            </a:pPr>
            <a:r>
              <a:rPr sz="1550" b="1" spc="110" dirty="0">
                <a:solidFill>
                  <a:srgbClr val="6E1F17"/>
                </a:solidFill>
                <a:latin typeface="Times New Roman"/>
                <a:cs typeface="Times New Roman"/>
              </a:rPr>
              <a:t>общественная</a:t>
            </a:r>
            <a:r>
              <a:rPr sz="1550" b="1" spc="27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550" b="1" spc="95" dirty="0">
                <a:solidFill>
                  <a:srgbClr val="6E1F17"/>
                </a:solidFill>
                <a:latin typeface="Times New Roman"/>
                <a:cs typeface="Times New Roman"/>
              </a:rPr>
              <a:t>организация </a:t>
            </a:r>
            <a:r>
              <a:rPr sz="1550" b="1" spc="80" dirty="0">
                <a:solidFill>
                  <a:srgbClr val="6E1F17"/>
                </a:solidFill>
                <a:latin typeface="Times New Roman"/>
                <a:cs typeface="Times New Roman"/>
              </a:rPr>
              <a:t>по</a:t>
            </a:r>
            <a:r>
              <a:rPr sz="1550" b="1" spc="18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550" b="1" spc="110" dirty="0">
                <a:solidFill>
                  <a:srgbClr val="6E1F17"/>
                </a:solidFill>
                <a:latin typeface="Times New Roman"/>
                <a:cs typeface="Times New Roman"/>
              </a:rPr>
              <a:t>возрождению</a:t>
            </a:r>
            <a:r>
              <a:rPr sz="1550" b="1" spc="2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550" b="1" spc="80" dirty="0">
                <a:solidFill>
                  <a:srgbClr val="6E1F17"/>
                </a:solidFill>
                <a:latin typeface="Times New Roman"/>
                <a:cs typeface="Times New Roman"/>
              </a:rPr>
              <a:t>русской </a:t>
            </a:r>
            <a:r>
              <a:rPr sz="1550" b="1" spc="90" dirty="0">
                <a:solidFill>
                  <a:srgbClr val="6E1F17"/>
                </a:solidFill>
                <a:latin typeface="Times New Roman"/>
                <a:cs typeface="Times New Roman"/>
              </a:rPr>
              <a:t>культуры</a:t>
            </a:r>
            <a:r>
              <a:rPr sz="1550" b="1" spc="19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550" b="1" spc="100" dirty="0">
                <a:solidFill>
                  <a:srgbClr val="6E1F17"/>
                </a:solidFill>
                <a:latin typeface="Times New Roman"/>
                <a:cs typeface="Times New Roman"/>
              </a:rPr>
              <a:t>«Пере</a:t>
            </a:r>
            <a:r>
              <a:rPr sz="1550" b="1" spc="-18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1550" b="1" spc="70" dirty="0">
                <a:solidFill>
                  <a:srgbClr val="6E1F17"/>
                </a:solidFill>
                <a:latin typeface="Times New Roman"/>
                <a:cs typeface="Times New Roman"/>
              </a:rPr>
              <a:t>свет»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62750" y="257047"/>
            <a:ext cx="2291080" cy="1881505"/>
            <a:chOff x="6762750" y="257047"/>
            <a:chExt cx="2291080" cy="188150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2750" y="257047"/>
              <a:ext cx="2290826" cy="18812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2775" y="457200"/>
              <a:ext cx="1895475" cy="148590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886200" y="2971800"/>
            <a:ext cx="2195576" cy="1871726"/>
            <a:chOff x="9591675" y="295147"/>
            <a:chExt cx="2195576" cy="1871726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1675" y="295147"/>
              <a:ext cx="2195576" cy="18717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1700" y="495300"/>
              <a:ext cx="1800225" cy="147637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934200" y="4267200"/>
            <a:ext cx="2133600" cy="11299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1785" marR="5080" indent="-299720" algn="ctr">
              <a:lnSpc>
                <a:spcPct val="100800"/>
              </a:lnSpc>
              <a:spcBef>
                <a:spcPts val="85"/>
              </a:spcBef>
            </a:pPr>
            <a:r>
              <a:rPr lang="ru-RU" sz="18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     </a:t>
            </a:r>
            <a:r>
              <a:rPr sz="1800" b="1" spc="-10">
                <a:solidFill>
                  <a:srgbClr val="6E1F17"/>
                </a:solidFill>
                <a:latin typeface="Times New Roman"/>
                <a:cs typeface="Times New Roman"/>
              </a:rPr>
              <a:t>Образовательные учреждения</a:t>
            </a:r>
            <a:r>
              <a:rPr lang="ru-RU" sz="18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 Оренбургской области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53600" y="4267200"/>
            <a:ext cx="2087879" cy="11299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2100" marR="5080" indent="-279400" algn="ctr">
              <a:lnSpc>
                <a:spcPct val="100800"/>
              </a:lnSpc>
              <a:spcBef>
                <a:spcPts val="85"/>
              </a:spcBef>
            </a:pPr>
            <a:r>
              <a:rPr lang="ru-RU" sz="18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  </a:t>
            </a:r>
            <a:r>
              <a:rPr sz="1800" b="1" spc="-10">
                <a:solidFill>
                  <a:srgbClr val="6E1F17"/>
                </a:solidFill>
                <a:latin typeface="Times New Roman"/>
                <a:cs typeface="Times New Roman"/>
              </a:rPr>
              <a:t>Муниципальные библиотеки</a:t>
            </a:r>
            <a:r>
              <a:rPr lang="ru-RU" sz="18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 Оренбургской области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6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82200" y="457200"/>
            <a:ext cx="173355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600200"/>
            <a:ext cx="10287000" cy="1846659"/>
          </a:xfrm>
        </p:spPr>
        <p:txBody>
          <a:bodyPr/>
          <a:lstStyle/>
          <a:p>
            <a:pPr algn="ctr"/>
            <a:br>
              <a:rPr lang="ru-RU" i="1" spc="13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spc="13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  <a:r>
              <a:rPr lang="ru-RU" sz="3200" i="1" spc="34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spc="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3200" i="1" spc="3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i="1" spc="3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i="1" spc="-3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spc="1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ГРИЗОДУБОВСКИЕ </a:t>
            </a:r>
            <a:r>
              <a:rPr lang="ru-RU" sz="3200" i="1" spc="14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ЧТЕНИЯ </a:t>
            </a:r>
            <a:br>
              <a:rPr lang="ru-RU" sz="3200" i="1" spc="14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i="1" spc="1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ОРЕНБУРГСКОЙ</a:t>
            </a:r>
            <a:r>
              <a:rPr lang="ru-RU" sz="3200" i="1" spc="39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spc="13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ОБЛАСТИ»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4191000"/>
            <a:ext cx="5662295" cy="492443"/>
          </a:xfrm>
        </p:spPr>
        <p:txBody>
          <a:bodyPr/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февраля 2026 года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12192000" y="0"/>
                </a:moveTo>
                <a:lnTo>
                  <a:pt x="0" y="0"/>
                </a:lnTo>
                <a:lnTo>
                  <a:pt x="0" y="885825"/>
                </a:lnTo>
                <a:lnTo>
                  <a:pt x="12192000" y="885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66E0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590867"/>
            <a:ext cx="10668000" cy="43088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>
              <a:lnSpc>
                <a:spcPts val="2865"/>
              </a:lnSpc>
              <a:spcBef>
                <a:spcPts val="100"/>
              </a:spcBef>
              <a:tabLst>
                <a:tab pos="6600825" algn="l"/>
                <a:tab pos="8180070" algn="l"/>
              </a:tabLst>
            </a:pPr>
            <a:r>
              <a:rPr lang="ru-RU" spc="155" dirty="0"/>
              <a:t>ГРИЗОДУБОВСКИЕ </a:t>
            </a:r>
            <a:r>
              <a:rPr lang="ru-RU" spc="140" dirty="0"/>
              <a:t>ЧТЕНИЯ </a:t>
            </a:r>
            <a:r>
              <a:rPr lang="ru-RU" spc="-50" dirty="0"/>
              <a:t>В  </a:t>
            </a:r>
            <a:r>
              <a:rPr lang="ru-RU" spc="155" dirty="0"/>
              <a:t>ОРЕНБУРГСКОЙ </a:t>
            </a:r>
            <a:r>
              <a:rPr lang="ru-RU" spc="135" dirty="0"/>
              <a:t>ОБЛАСТИ</a:t>
            </a:r>
            <a:endParaRPr spc="135" dirty="0"/>
          </a:p>
        </p:txBody>
      </p:sp>
      <p:grpSp>
        <p:nvGrpSpPr>
          <p:cNvPr id="4" name="object 4"/>
          <p:cNvGrpSpPr/>
          <p:nvPr/>
        </p:nvGrpSpPr>
        <p:grpSpPr>
          <a:xfrm>
            <a:off x="2343213" y="1562100"/>
            <a:ext cx="3438525" cy="4953000"/>
            <a:chOff x="2343213" y="1562100"/>
            <a:chExt cx="3438525" cy="4953000"/>
          </a:xfrm>
        </p:grpSpPr>
        <p:sp>
          <p:nvSpPr>
            <p:cNvPr id="5" name="object 5"/>
            <p:cNvSpPr/>
            <p:nvPr/>
          </p:nvSpPr>
          <p:spPr>
            <a:xfrm>
              <a:off x="2347976" y="1566862"/>
              <a:ext cx="3429000" cy="4943475"/>
            </a:xfrm>
            <a:custGeom>
              <a:avLst/>
              <a:gdLst/>
              <a:ahLst/>
              <a:cxnLst/>
              <a:rect l="l" t="t" r="r" b="b"/>
              <a:pathLst>
                <a:path w="3429000" h="4943475">
                  <a:moveTo>
                    <a:pt x="3429000" y="0"/>
                  </a:moveTo>
                  <a:lnTo>
                    <a:pt x="0" y="0"/>
                  </a:lnTo>
                  <a:lnTo>
                    <a:pt x="0" y="4943475"/>
                  </a:lnTo>
                  <a:lnTo>
                    <a:pt x="3429000" y="4943475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7976" y="1566862"/>
              <a:ext cx="3429000" cy="4943475"/>
            </a:xfrm>
            <a:custGeom>
              <a:avLst/>
              <a:gdLst/>
              <a:ahLst/>
              <a:cxnLst/>
              <a:rect l="l" t="t" r="r" b="b"/>
              <a:pathLst>
                <a:path w="3429000" h="4943475">
                  <a:moveTo>
                    <a:pt x="0" y="4943475"/>
                  </a:moveTo>
                  <a:lnTo>
                    <a:pt x="3429000" y="4943475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4943475"/>
                  </a:lnTo>
                  <a:close/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4589" y="1590992"/>
            <a:ext cx="3239135" cy="458138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25"/>
              </a:spcBef>
            </a:pPr>
            <a:r>
              <a:rPr sz="2000" b="1" spc="175" dirty="0">
                <a:solidFill>
                  <a:srgbClr val="6F1F17"/>
                </a:solidFill>
                <a:latin typeface="Times New Roman"/>
                <a:cs typeface="Times New Roman"/>
              </a:rPr>
              <a:t>Региональная</a:t>
            </a:r>
            <a:r>
              <a:rPr sz="2000" b="1" spc="405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1F17"/>
                </a:solidFill>
                <a:latin typeface="Times New Roman"/>
                <a:cs typeface="Times New Roman"/>
              </a:rPr>
              <a:t>Га</a:t>
            </a:r>
            <a:r>
              <a:rPr sz="2000" b="1" spc="-235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30" dirty="0">
                <a:solidFill>
                  <a:srgbClr val="6F1F17"/>
                </a:solidFill>
                <a:latin typeface="Times New Roman"/>
                <a:cs typeface="Times New Roman"/>
              </a:rPr>
              <a:t>лерея</a:t>
            </a:r>
            <a:endParaRPr sz="2000">
              <a:latin typeface="Times New Roman"/>
              <a:cs typeface="Times New Roman"/>
            </a:endParaRPr>
          </a:p>
          <a:p>
            <a:pPr marL="32384" marR="39370" indent="224154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6F1F17"/>
                </a:solidFill>
                <a:latin typeface="Times New Roman"/>
                <a:cs typeface="Times New Roman"/>
              </a:rPr>
              <a:t>(</a:t>
            </a:r>
            <a:r>
              <a:rPr sz="2000" b="1" spc="-31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70" dirty="0">
                <a:solidFill>
                  <a:srgbClr val="6F1F17"/>
                </a:solidFill>
                <a:latin typeface="Times New Roman"/>
                <a:cs typeface="Times New Roman"/>
              </a:rPr>
              <a:t>экспозиция)</a:t>
            </a:r>
            <a:r>
              <a:rPr sz="2000" b="1" spc="42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F1F17"/>
                </a:solidFill>
                <a:latin typeface="Times New Roman"/>
                <a:cs typeface="Times New Roman"/>
              </a:rPr>
              <a:t>«</a:t>
            </a:r>
            <a:r>
              <a:rPr sz="2000" b="1" spc="-32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6F1F17"/>
                </a:solidFill>
                <a:latin typeface="Times New Roman"/>
                <a:cs typeface="Times New Roman"/>
              </a:rPr>
              <a:t>Союз </a:t>
            </a:r>
            <a:r>
              <a:rPr sz="2000" b="1" spc="150" dirty="0">
                <a:solidFill>
                  <a:srgbClr val="6F1F17"/>
                </a:solidFill>
                <a:latin typeface="Times New Roman"/>
                <a:cs typeface="Times New Roman"/>
              </a:rPr>
              <a:t>женщин</a:t>
            </a:r>
            <a:r>
              <a:rPr sz="2000" b="1" spc="43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55" dirty="0">
                <a:solidFill>
                  <a:srgbClr val="6F1F17"/>
                </a:solidFill>
                <a:latin typeface="Times New Roman"/>
                <a:cs typeface="Times New Roman"/>
              </a:rPr>
              <a:t>России:</a:t>
            </a:r>
            <a:r>
              <a:rPr sz="2000" b="1" spc="409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6F1F17"/>
                </a:solidFill>
                <a:latin typeface="Times New Roman"/>
                <a:cs typeface="Times New Roman"/>
              </a:rPr>
              <a:t>85</a:t>
            </a:r>
            <a:r>
              <a:rPr sz="2000" b="1" spc="40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6F1F17"/>
                </a:solidFill>
                <a:latin typeface="Times New Roman"/>
                <a:cs typeface="Times New Roman"/>
              </a:rPr>
              <a:t>лет</a:t>
            </a:r>
            <a:endParaRPr sz="2000">
              <a:latin typeface="Times New Roman"/>
              <a:cs typeface="Times New Roman"/>
            </a:endParaRPr>
          </a:p>
          <a:p>
            <a:pPr marL="847090" marR="391160" indent="-459740">
              <a:lnSpc>
                <a:spcPct val="100000"/>
              </a:lnSpc>
              <a:spcBef>
                <a:spcPts val="5"/>
              </a:spcBef>
            </a:pPr>
            <a:r>
              <a:rPr sz="2000" b="1" spc="155" dirty="0">
                <a:solidFill>
                  <a:srgbClr val="6F1F17"/>
                </a:solidFill>
                <a:latin typeface="Times New Roman"/>
                <a:cs typeface="Times New Roman"/>
              </a:rPr>
              <a:t>истории</a:t>
            </a:r>
            <a:r>
              <a:rPr sz="2000" b="1" spc="44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155" dirty="0">
                <a:solidFill>
                  <a:srgbClr val="6F1F17"/>
                </a:solidFill>
                <a:latin typeface="Times New Roman"/>
                <a:cs typeface="Times New Roman"/>
              </a:rPr>
              <a:t>борьбы</a:t>
            </a:r>
            <a:r>
              <a:rPr sz="2000" b="1" spc="409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6F1F17"/>
                </a:solidFill>
                <a:latin typeface="Times New Roman"/>
                <a:cs typeface="Times New Roman"/>
              </a:rPr>
              <a:t>и </a:t>
            </a:r>
            <a:r>
              <a:rPr sz="2000" b="1" spc="160" dirty="0">
                <a:solidFill>
                  <a:srgbClr val="6F1F17"/>
                </a:solidFill>
                <a:latin typeface="Times New Roman"/>
                <a:cs typeface="Times New Roman"/>
              </a:rPr>
              <a:t>созидания»</a:t>
            </a:r>
            <a:endParaRPr sz="200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  <a:spcBef>
                <a:spcPts val="1960"/>
              </a:spcBef>
              <a:tabLst>
                <a:tab pos="2123440" algn="l"/>
                <a:tab pos="2150745" algn="l"/>
              </a:tabLst>
            </a:pPr>
            <a:r>
              <a:rPr lang="ru-RU" sz="2000" spc="155" dirty="0">
                <a:solidFill>
                  <a:srgbClr val="6F1F17"/>
                </a:solidFill>
                <a:latin typeface="Times New Roman"/>
                <a:cs typeface="Times New Roman"/>
              </a:rPr>
              <a:t>М</a:t>
            </a:r>
            <a:r>
              <a:rPr sz="2000" spc="155">
                <a:solidFill>
                  <a:srgbClr val="6F1F17"/>
                </a:solidFill>
                <a:latin typeface="Times New Roman"/>
                <a:cs typeface="Times New Roman"/>
              </a:rPr>
              <a:t>атериал</a:t>
            </a:r>
            <a:r>
              <a:rPr lang="ru-RU" sz="2000" spc="155" dirty="0" err="1">
                <a:solidFill>
                  <a:srgbClr val="6F1F17"/>
                </a:solidFill>
                <a:latin typeface="Times New Roman"/>
                <a:cs typeface="Times New Roman"/>
              </a:rPr>
              <a:t>ы</a:t>
            </a:r>
            <a:r>
              <a:rPr sz="2000" spc="155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6F1F17"/>
                </a:solidFill>
                <a:latin typeface="Times New Roman"/>
                <a:cs typeface="Times New Roman"/>
              </a:rPr>
              <a:t>о</a:t>
            </a:r>
            <a:r>
              <a:rPr sz="2000" spc="275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6F1F17"/>
                </a:solidFill>
                <a:latin typeface="Times New Roman"/>
                <a:cs typeface="Times New Roman"/>
              </a:rPr>
              <a:t>В.</a:t>
            </a:r>
            <a:r>
              <a:rPr sz="2000" spc="95">
                <a:solidFill>
                  <a:srgbClr val="6F1F17"/>
                </a:solidFill>
                <a:latin typeface="Times New Roman"/>
                <a:cs typeface="Times New Roman"/>
              </a:rPr>
              <a:t>С</a:t>
            </a:r>
            <a:r>
              <a:rPr sz="2000" spc="95" dirty="0">
                <a:solidFill>
                  <a:srgbClr val="6F1F17"/>
                </a:solidFill>
                <a:latin typeface="Times New Roman"/>
                <a:cs typeface="Times New Roman"/>
              </a:rPr>
              <a:t>.</a:t>
            </a:r>
            <a:r>
              <a:rPr sz="2000" spc="370" dirty="0">
                <a:solidFill>
                  <a:srgbClr val="6F1F17"/>
                </a:solidFill>
                <a:latin typeface="Times New Roman"/>
                <a:cs typeface="Times New Roman"/>
              </a:rPr>
              <a:t>  </a:t>
            </a:r>
            <a:r>
              <a:rPr sz="2000" spc="150">
                <a:solidFill>
                  <a:srgbClr val="6F1F17"/>
                </a:solidFill>
                <a:latin typeface="Times New Roman"/>
                <a:cs typeface="Times New Roman"/>
              </a:rPr>
              <a:t>Гризодубовой</a:t>
            </a:r>
            <a:r>
              <a:rPr sz="2000" spc="38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-50">
                <a:solidFill>
                  <a:srgbClr val="6F1F17"/>
                </a:solidFill>
                <a:latin typeface="Times New Roman"/>
                <a:cs typeface="Times New Roman"/>
              </a:rPr>
              <a:t>и </a:t>
            </a:r>
            <a:r>
              <a:rPr sz="2000" spc="100">
                <a:solidFill>
                  <a:srgbClr val="6F1F17"/>
                </a:solidFill>
                <a:latin typeface="Times New Roman"/>
                <a:cs typeface="Times New Roman"/>
              </a:rPr>
              <a:t>об</a:t>
            </a:r>
            <a:r>
              <a:rPr sz="2000" spc="70">
                <a:solidFill>
                  <a:srgbClr val="6F1F17"/>
                </a:solidFill>
                <a:latin typeface="Times New Roman"/>
                <a:cs typeface="Times New Roman"/>
              </a:rPr>
              <a:t>  </a:t>
            </a:r>
            <a:r>
              <a:rPr sz="2000" spc="110">
                <a:solidFill>
                  <a:srgbClr val="6F1F17"/>
                </a:solidFill>
                <a:latin typeface="Times New Roman"/>
                <a:cs typeface="Times New Roman"/>
              </a:rPr>
              <a:t>изве</a:t>
            </a:r>
            <a:r>
              <a:rPr sz="2000" spc="145">
                <a:solidFill>
                  <a:srgbClr val="6F1F17"/>
                </a:solidFill>
                <a:latin typeface="Times New Roman"/>
                <a:cs typeface="Times New Roman"/>
              </a:rPr>
              <a:t>стных</a:t>
            </a:r>
            <a:r>
              <a:rPr sz="2000" spc="105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150">
                <a:solidFill>
                  <a:srgbClr val="6F1F17"/>
                </a:solidFill>
                <a:latin typeface="Times New Roman"/>
                <a:cs typeface="Times New Roman"/>
              </a:rPr>
              <a:t>женщинах </a:t>
            </a:r>
            <a:r>
              <a:rPr sz="2000" spc="155" dirty="0">
                <a:solidFill>
                  <a:srgbClr val="6F1F17"/>
                </a:solidFill>
                <a:latin typeface="Times New Roman"/>
                <a:cs typeface="Times New Roman"/>
              </a:rPr>
              <a:t>региона,</a:t>
            </a:r>
            <a:r>
              <a:rPr sz="2000">
                <a:solidFill>
                  <a:srgbClr val="6F1F17"/>
                </a:solidFill>
                <a:latin typeface="Times New Roman"/>
                <a:cs typeface="Times New Roman"/>
              </a:rPr>
              <a:t>	</a:t>
            </a:r>
            <a:r>
              <a:rPr sz="2000" spc="85">
                <a:solidFill>
                  <a:srgbClr val="6F1F17"/>
                </a:solidFill>
                <a:latin typeface="Times New Roman"/>
                <a:cs typeface="Times New Roman"/>
              </a:rPr>
              <a:t>вне</a:t>
            </a:r>
            <a:r>
              <a:rPr sz="2000" spc="110">
                <a:solidFill>
                  <a:srgbClr val="6F1F17"/>
                </a:solidFill>
                <a:latin typeface="Times New Roman"/>
                <a:cs typeface="Times New Roman"/>
              </a:rPr>
              <a:t>сших </a:t>
            </a:r>
            <a:r>
              <a:rPr sz="2000" spc="165">
                <a:solidFill>
                  <a:srgbClr val="6F1F17"/>
                </a:solidFill>
                <a:latin typeface="Times New Roman"/>
                <a:cs typeface="Times New Roman"/>
              </a:rPr>
              <a:t>заметный</a:t>
            </a:r>
            <a:r>
              <a:rPr sz="2000" spc="42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160">
                <a:solidFill>
                  <a:srgbClr val="6F1F17"/>
                </a:solidFill>
                <a:latin typeface="Times New Roman"/>
                <a:cs typeface="Times New Roman"/>
              </a:rPr>
              <a:t>вклад</a:t>
            </a:r>
            <a:r>
              <a:rPr lang="ru-RU" sz="2000" spc="160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-50">
                <a:solidFill>
                  <a:srgbClr val="6F1F17"/>
                </a:solidFill>
                <a:latin typeface="Times New Roman"/>
                <a:cs typeface="Times New Roman"/>
              </a:rPr>
              <a:t>в </a:t>
            </a:r>
            <a:r>
              <a:rPr sz="2000" spc="145" dirty="0">
                <a:solidFill>
                  <a:srgbClr val="6F1F17"/>
                </a:solidFill>
                <a:latin typeface="Times New Roman"/>
                <a:cs typeface="Times New Roman"/>
              </a:rPr>
              <a:t>победу</a:t>
            </a:r>
            <a:r>
              <a:rPr sz="2000" spc="120" dirty="0">
                <a:solidFill>
                  <a:srgbClr val="6F1F17"/>
                </a:solidFill>
                <a:latin typeface="Times New Roman"/>
                <a:cs typeface="Times New Roman"/>
              </a:rPr>
              <a:t>  </a:t>
            </a:r>
            <a:r>
              <a:rPr sz="2000" spc="140">
                <a:solidFill>
                  <a:srgbClr val="6F1F17"/>
                </a:solidFill>
                <a:latin typeface="Times New Roman"/>
                <a:cs typeface="Times New Roman"/>
              </a:rPr>
              <a:t>над</a:t>
            </a:r>
            <a:r>
              <a:rPr sz="2000" spc="9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155">
                <a:solidFill>
                  <a:srgbClr val="6F1F17"/>
                </a:solidFill>
                <a:latin typeface="Times New Roman"/>
                <a:cs typeface="Times New Roman"/>
              </a:rPr>
              <a:t>фашизмом</a:t>
            </a:r>
            <a:r>
              <a:rPr sz="2000" spc="13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-60">
                <a:solidFill>
                  <a:srgbClr val="6F1F17"/>
                </a:solidFill>
                <a:latin typeface="Times New Roman"/>
                <a:cs typeface="Times New Roman"/>
              </a:rPr>
              <a:t>в </a:t>
            </a:r>
            <a:r>
              <a:rPr sz="2000" spc="85">
                <a:solidFill>
                  <a:srgbClr val="6F1F17"/>
                </a:solidFill>
                <a:latin typeface="Times New Roman"/>
                <a:cs typeface="Times New Roman"/>
              </a:rPr>
              <a:t>годы</a:t>
            </a:r>
            <a:r>
              <a:rPr lang="ru-RU" sz="2000" spc="85" dirty="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135">
                <a:solidFill>
                  <a:srgbClr val="6F1F17"/>
                </a:solidFill>
                <a:latin typeface="Times New Roman"/>
                <a:cs typeface="Times New Roman"/>
              </a:rPr>
              <a:t>Великой </a:t>
            </a:r>
            <a:r>
              <a:rPr sz="2000" spc="170" dirty="0">
                <a:solidFill>
                  <a:srgbClr val="6F1F17"/>
                </a:solidFill>
                <a:latin typeface="Times New Roman"/>
                <a:cs typeface="Times New Roman"/>
              </a:rPr>
              <a:t>Отечественной</a:t>
            </a:r>
            <a:r>
              <a:rPr sz="2000" spc="60" dirty="0">
                <a:solidFill>
                  <a:srgbClr val="6F1F17"/>
                </a:solidFill>
                <a:latin typeface="Times New Roman"/>
                <a:cs typeface="Times New Roman"/>
              </a:rPr>
              <a:t>  </a:t>
            </a:r>
            <a:r>
              <a:rPr sz="2000" spc="155" dirty="0">
                <a:solidFill>
                  <a:srgbClr val="6F1F17"/>
                </a:solidFill>
                <a:latin typeface="Times New Roman"/>
                <a:cs typeface="Times New Roman"/>
              </a:rPr>
              <a:t>войны</a:t>
            </a:r>
            <a:r>
              <a:rPr sz="2000" spc="155">
                <a:solidFill>
                  <a:srgbClr val="6F1F17"/>
                </a:solidFill>
                <a:latin typeface="Times New Roman"/>
                <a:cs typeface="Times New Roman"/>
              </a:rPr>
              <a:t>,</a:t>
            </a:r>
            <a:r>
              <a:rPr sz="2000" spc="60">
                <a:solidFill>
                  <a:srgbClr val="6F1F17"/>
                </a:solidFill>
                <a:latin typeface="Times New Roman"/>
                <a:cs typeface="Times New Roman"/>
              </a:rPr>
              <a:t> </a:t>
            </a:r>
            <a:r>
              <a:rPr sz="2000" spc="-50">
                <a:solidFill>
                  <a:srgbClr val="6F1F17"/>
                </a:solidFill>
                <a:latin typeface="Times New Roman"/>
                <a:cs typeface="Times New Roman"/>
              </a:rPr>
              <a:t>в</a:t>
            </a:r>
            <a:r>
              <a:rPr lang="ru-RU" sz="2000" spc="-50" dirty="0">
                <a:solidFill>
                  <a:srgbClr val="6F1F17"/>
                </a:solidFill>
                <a:latin typeface="Times New Roman"/>
                <a:cs typeface="Times New Roman"/>
              </a:rPr>
              <a:t> СВО, в развитие региона.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52276" y="5959792"/>
            <a:ext cx="787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latin typeface="Corbel"/>
                <a:cs typeface="Corbel"/>
              </a:rPr>
              <a:t>7</a:t>
            </a:r>
            <a:endParaRPr sz="95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62650" y="1362011"/>
            <a:ext cx="6101080" cy="5453380"/>
            <a:chOff x="5962650" y="1362011"/>
            <a:chExt cx="6101080" cy="54533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2650" y="1362011"/>
              <a:ext cx="6100826" cy="54531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5" y="1562100"/>
              <a:ext cx="5705475" cy="5057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12192000" cy="885825"/>
          </a:xfrm>
          <a:custGeom>
            <a:avLst/>
            <a:gdLst/>
            <a:ahLst/>
            <a:cxnLst/>
            <a:rect l="l" t="t" r="r" b="b"/>
            <a:pathLst>
              <a:path w="12192000" h="885825">
                <a:moveTo>
                  <a:pt x="12192000" y="0"/>
                </a:moveTo>
                <a:lnTo>
                  <a:pt x="0" y="0"/>
                </a:lnTo>
                <a:lnTo>
                  <a:pt x="0" y="885825"/>
                </a:lnTo>
                <a:lnTo>
                  <a:pt x="12192000" y="885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66E0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616648"/>
            <a:ext cx="10591800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6600825" algn="l"/>
                <a:tab pos="8180070" algn="l"/>
              </a:tabLst>
            </a:pPr>
            <a:r>
              <a:rPr lang="ru-RU" spc="155" dirty="0"/>
              <a:t>ГРИЗОДУБОВСКИЕ </a:t>
            </a:r>
            <a:r>
              <a:rPr lang="ru-RU" spc="140" dirty="0"/>
              <a:t>ЧТЕНИЯ </a:t>
            </a:r>
            <a:r>
              <a:rPr lang="ru-RU" spc="-50" dirty="0"/>
              <a:t>В  </a:t>
            </a:r>
            <a:r>
              <a:rPr lang="ru-RU" spc="155" dirty="0"/>
              <a:t>ОРЕНБУРГСКОЙ </a:t>
            </a:r>
            <a:r>
              <a:rPr lang="ru-RU" spc="135" dirty="0"/>
              <a:t>ОБЛАСТИ</a:t>
            </a:r>
            <a:endParaRPr spc="135" dirty="0"/>
          </a:p>
        </p:txBody>
      </p:sp>
      <p:sp>
        <p:nvSpPr>
          <p:cNvPr id="4" name="object 4"/>
          <p:cNvSpPr txBox="1"/>
          <p:nvPr/>
        </p:nvSpPr>
        <p:spPr>
          <a:xfrm>
            <a:off x="11431651" y="6116320"/>
            <a:ext cx="8953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latin typeface="Corbel"/>
                <a:cs typeface="Corbel"/>
              </a:rPr>
              <a:t>8</a:t>
            </a:r>
            <a:endParaRPr sz="95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3025" y="1990725"/>
            <a:ext cx="3829050" cy="379095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43180" rIns="0" bIns="0" rtlCol="0">
            <a:spAutoFit/>
          </a:bodyPr>
          <a:lstStyle/>
          <a:p>
            <a:pPr marL="273050" marR="88900" indent="-167640">
              <a:lnSpc>
                <a:spcPct val="100000"/>
              </a:lnSpc>
              <a:spcBef>
                <a:spcPts val="340"/>
              </a:spcBef>
            </a:pP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Региональный</a:t>
            </a:r>
            <a:r>
              <a:rPr sz="2400" b="1" spc="-12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ежегодный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форум</a:t>
            </a:r>
            <a:r>
              <a:rPr sz="2400" b="1" spc="-13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E1F17"/>
                </a:solidFill>
                <a:latin typeface="Times New Roman"/>
                <a:cs typeface="Times New Roman"/>
              </a:rPr>
              <a:t>«Капитанские </a:t>
            </a:r>
            <a:r>
              <a:rPr sz="2400" b="1" dirty="0">
                <a:solidFill>
                  <a:srgbClr val="6E1F17"/>
                </a:solidFill>
                <a:latin typeface="Times New Roman"/>
                <a:cs typeface="Times New Roman"/>
              </a:rPr>
              <a:t>дочки»,</a:t>
            </a:r>
            <a:r>
              <a:rPr sz="2400" b="1" spc="-9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объединяющий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членов</a:t>
            </a:r>
            <a:r>
              <a:rPr sz="2400" spc="-5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семей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 участников</a:t>
            </a:r>
            <a:endParaRPr sz="2400">
              <a:latin typeface="Times New Roman"/>
              <a:cs typeface="Times New Roman"/>
            </a:endParaRPr>
          </a:p>
          <a:p>
            <a:pPr marL="697865" marR="490855" indent="-193040">
              <a:lnSpc>
                <a:spcPct val="99100"/>
              </a:lnSpc>
              <a:spcBef>
                <a:spcPts val="75"/>
              </a:spcBef>
            </a:pP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специальной</a:t>
            </a:r>
            <a:r>
              <a:rPr sz="2400" spc="-95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военной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операции,</a:t>
            </a:r>
            <a:r>
              <a:rPr sz="2400" spc="-7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лидеров </a:t>
            </a: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общественности</a:t>
            </a:r>
            <a:r>
              <a:rPr sz="2400" spc="-3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6E1F17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5715" algn="ctr">
              <a:lnSpc>
                <a:spcPts val="2870"/>
              </a:lnSpc>
              <a:spcBef>
                <a:spcPts val="50"/>
              </a:spcBef>
            </a:pP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волонтерских</a:t>
            </a:r>
            <a:r>
              <a:rPr sz="2400" spc="-114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объединений,</a:t>
            </a:r>
            <a:endParaRPr sz="2400">
              <a:latin typeface="Times New Roman"/>
              <a:cs typeface="Times New Roman"/>
            </a:endParaRPr>
          </a:p>
          <a:p>
            <a:pPr marL="5715" algn="ctr">
              <a:lnSpc>
                <a:spcPts val="2870"/>
              </a:lnSpc>
            </a:pPr>
            <a:r>
              <a:rPr sz="2400" dirty="0">
                <a:solidFill>
                  <a:srgbClr val="6E1F17"/>
                </a:solidFill>
                <a:latin typeface="Times New Roman"/>
                <a:cs typeface="Times New Roman"/>
              </a:rPr>
              <a:t>представителей</a:t>
            </a:r>
            <a:r>
              <a:rPr sz="2400" spc="-100" dirty="0">
                <a:solidFill>
                  <a:srgbClr val="6E1F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E1F17"/>
                </a:solidFill>
                <a:latin typeface="Times New Roman"/>
                <a:cs typeface="Times New Roman"/>
              </a:rPr>
              <a:t>власти.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00650" y="1209611"/>
            <a:ext cx="6786880" cy="5358130"/>
            <a:chOff x="5200650" y="1209611"/>
            <a:chExt cx="6786880" cy="53581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0650" y="1209611"/>
              <a:ext cx="6786626" cy="5357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0675" y="1409700"/>
              <a:ext cx="6391275" cy="4962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455</Words>
  <Application>Microsoft Office PowerPoint</Application>
  <PresentationFormat>Широкоэкранный</PresentationFormat>
  <Paragraphs>80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 Unicode MS</vt:lpstr>
      <vt:lpstr>Arial MT</vt:lpstr>
      <vt:lpstr>Corbel</vt:lpstr>
      <vt:lpstr>Times New Roman</vt:lpstr>
      <vt:lpstr>Office Theme</vt:lpstr>
      <vt:lpstr>ПРЕЗЕНТАЦИЯ РЕГИОНАЛЬНОГО СОЦИАЛЬНО-ПРОСВЕТИТЕЛЬСКОГО ПРОЕКТА «ГРИЗОДУБОВСКИЕ ЧТЕНИЯ» </vt:lpstr>
      <vt:lpstr>ГРИЗОДУБОВА ВАЛЕНТИНА СТЕПАНОВНА</vt:lpstr>
      <vt:lpstr>Презентация PowerPoint</vt:lpstr>
      <vt:lpstr>7 сентября 2026 года исполняется 85 лет  со  дня  проведения  I  Всесоюзного антифашистского  митинга  женщин  в Москве.</vt:lpstr>
      <vt:lpstr>Презентация PowerPoint</vt:lpstr>
      <vt:lpstr>Презентация PowerPoint</vt:lpstr>
      <vt:lpstr> СТАРТ ПРОЕКТА  « ГРИЗОДУБОВСКИЕ ЧТЕНИЯ  В ОРЕНБУРГСКОЙ ОБЛАСТИ»</vt:lpstr>
      <vt:lpstr>ГРИЗОДУБОВСКИЕ ЧТЕНИЯ В  ОРЕНБУРГСКОЙ ОБЛАСТИ</vt:lpstr>
      <vt:lpstr>ГРИЗОДУБОВСКИЕ ЧТЕНИЯ В  ОРЕНБУРГСКОЙ ОБЛАСТИ</vt:lpstr>
      <vt:lpstr>ГРИЗОДУБОВСКИЕ ЧТЕНИЯ В  ОРЕНБУРГСКОЙ ОБЛАСТИ</vt:lpstr>
      <vt:lpstr>ГРИЗОДУБОВСКИЕ ЧТЕНИЯ В  ОРЕНБУРГСКОЙ ОБЛАСТИ</vt:lpstr>
      <vt:lpstr>ГРИЗОДУБОВСКИЕ ЧТЕНИЯ В  ОРЕНБУРГСКОЙ ОБЛАСТИ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РЕГИОНАЛЬНОГО СОЦИАЛЬНО-</dc:title>
  <dc:creator>user</dc:creator>
  <cp:lastModifiedBy>Admin</cp:lastModifiedBy>
  <cp:revision>28</cp:revision>
  <dcterms:created xsi:type="dcterms:W3CDTF">2025-11-19T04:41:11Z</dcterms:created>
  <dcterms:modified xsi:type="dcterms:W3CDTF">2025-11-27T07:22:09Z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2025-11-18T00:00:00Z</vt:filetime>
  </property>
  <property fmtid="{D5CDD505-2E9C-101B-9397-08002B2CF9AE}" pid="3" name="LastSaved">
    <vt:filetime>2025-11-19T00:00:00Z</vt:filetime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SiteId">
    <vt:lpwstr>72f988bf-86f1-41af-91ab-2d7cd011db47</vt:lpwstr>
  </property>
</Properties>
</file>